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9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89E7A7-E0C9-45EC-BC6E-996A28F380D2}" type="datetimeFigureOut">
              <a:rPr lang="fi-FI" smtClean="0"/>
              <a:t>21.3.2020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06F208-FF0B-487C-AD4F-516AF8ED186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1015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06F208-FF0B-487C-AD4F-516AF8ED186D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65672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06F208-FF0B-487C-AD4F-516AF8ED186D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4397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06F208-FF0B-487C-AD4F-516AF8ED186D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75232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685800" y="1168400"/>
            <a:ext cx="5486400" cy="3086100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06F208-FF0B-487C-AD4F-516AF8ED186D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76654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06F208-FF0B-487C-AD4F-516AF8ED186D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9472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06F208-FF0B-487C-AD4F-516AF8ED186D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02607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06F208-FF0B-487C-AD4F-516AF8ED186D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71094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uokavirasto.fi/globalassets/yritykset/elainlaakarit/ohje_elainlaakaripalvelut_ruokavirasto_covid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645E8E1-93A5-45AE-BFBB-482693462B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COVID-19 vaikutukset eläinlääkintähuoltoon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052AF35-ED2D-4214-80E2-02AF6E6861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ELL Marita Saarikivi</a:t>
            </a:r>
          </a:p>
          <a:p>
            <a:r>
              <a:rPr lang="fi-FI" dirty="0"/>
              <a:t>Keski-Savon Ympäristötoimi/ 										Leppävirta, Pieksämäki, Varkaus, Joroinen, Heinävesi</a:t>
            </a:r>
          </a:p>
        </p:txBody>
      </p:sp>
    </p:spTree>
    <p:extLst>
      <p:ext uri="{BB962C8B-B14F-4D97-AF65-F5344CB8AC3E}">
        <p14:creationId xmlns:p14="http://schemas.microsoft.com/office/powerpoint/2010/main" val="699919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AA397D-FEAE-411E-B71D-72986017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634" y="657225"/>
            <a:ext cx="8596668" cy="1320800"/>
          </a:xfrm>
        </p:spPr>
        <p:txBody>
          <a:bodyPr/>
          <a:lstStyle/>
          <a:p>
            <a:r>
              <a:rPr lang="fi-FI" dirty="0"/>
              <a:t>Ruokaviraston linjaus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FE04AF4-D138-4A2F-99D6-919A48D63F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284" y="1488613"/>
            <a:ext cx="8596668" cy="3880773"/>
          </a:xfrm>
        </p:spPr>
        <p:txBody>
          <a:bodyPr/>
          <a:lstStyle/>
          <a:p>
            <a:r>
              <a:rPr lang="fi-FI" dirty="0">
                <a:hlinkClick r:id="rId3"/>
              </a:rPr>
              <a:t>https://www.ruokavirasto.fi/globalassets/yritykset/elainlaakarit/ohje_elainlaakaripalvelut_ruokavirasto_covid.pdf</a:t>
            </a:r>
            <a:endParaRPr lang="fi-FI" dirty="0"/>
          </a:p>
          <a:p>
            <a:r>
              <a:rPr lang="fi-FI" dirty="0"/>
              <a:t>Eläinlääkärit (yksityiset ja virkaeläinlääkärit) kuuluvat yhteiskunnan toiminnan kannalta kriittisiin ammattiryhmiin.</a:t>
            </a:r>
          </a:p>
          <a:p>
            <a:r>
              <a:rPr lang="fi-FI" dirty="0"/>
              <a:t>Varaudumme käytettävissä olevien henkilöresurssien pienenemiseen mahdollisten sairastumisten myötä.</a:t>
            </a:r>
          </a:p>
          <a:p>
            <a:r>
              <a:rPr lang="fi-FI" dirty="0"/>
              <a:t>Toimien tavoitteena on myös vähentää muuhun väestöön kohdistuvaa tartuntapainetta</a:t>
            </a:r>
          </a:p>
        </p:txBody>
      </p:sp>
    </p:spTree>
    <p:extLst>
      <p:ext uri="{BB962C8B-B14F-4D97-AF65-F5344CB8AC3E}">
        <p14:creationId xmlns:p14="http://schemas.microsoft.com/office/powerpoint/2010/main" val="235829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7050F5-04E8-49A1-8BC8-49D550F2E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Ruokaviraston linjaus käytännössä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A7D78D9-1DB8-477A-8ED3-94333377C7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60514"/>
            <a:ext cx="8596668" cy="4687886"/>
          </a:xfrm>
        </p:spPr>
        <p:txBody>
          <a:bodyPr>
            <a:normAutofit/>
          </a:bodyPr>
          <a:lstStyle/>
          <a:p>
            <a:r>
              <a:rPr lang="fi-FI" dirty="0"/>
              <a:t>Kiireelliset tuotantoeläinkäynnit on prioriteetti ykkönen (halvaus, synnytysapu, kuumeiset sairaustilat, ähkyt </a:t>
            </a:r>
            <a:r>
              <a:rPr lang="fi-FI" dirty="0" err="1"/>
              <a:t>jne</a:t>
            </a:r>
            <a:r>
              <a:rPr lang="fi-FI" dirty="0"/>
              <a:t>).</a:t>
            </a:r>
          </a:p>
          <a:p>
            <a:r>
              <a:rPr lang="fi-FI" dirty="0"/>
              <a:t>Kiireelliset pieneläimet pyritään ohjaamaan pieneläinklinikoille, jotta asiakaskontaktien määrää saadaan vähennettyä ja resurssit riittävät tuotantoeläintyöhön.</a:t>
            </a:r>
          </a:p>
          <a:p>
            <a:pPr lvl="1"/>
            <a:r>
              <a:rPr lang="fi-FI" dirty="0"/>
              <a:t>Eutanasiat hoidetaan potilaan tilanne huomioiden lähimmän eläinlääkärin toimesta.</a:t>
            </a:r>
          </a:p>
          <a:p>
            <a:r>
              <a:rPr lang="fi-FI" dirty="0"/>
              <a:t>Hedelmällisyyshoidot, </a:t>
            </a:r>
            <a:r>
              <a:rPr lang="fi-FI" dirty="0" err="1"/>
              <a:t>nupoutukset</a:t>
            </a:r>
            <a:r>
              <a:rPr lang="fi-FI" dirty="0"/>
              <a:t> ja terveydenhuoltotyö tehdään ns. normaalissa aikataulussaan.</a:t>
            </a:r>
          </a:p>
          <a:p>
            <a:r>
              <a:rPr lang="fi-FI" dirty="0"/>
              <a:t>Lainsäädännöllisiä vapauksia esim. lääkeluovutuksiin ei ole tulossa.</a:t>
            </a:r>
          </a:p>
          <a:p>
            <a:r>
              <a:rPr lang="fi-FI" dirty="0"/>
              <a:t>Kiireettömiä tuotanto- ja pieneläinpotilaita hoidetaan, jos resursseja riittää (esim. rokotukset, hampaiden raspaukset hevosilla).</a:t>
            </a:r>
          </a:p>
        </p:txBody>
      </p:sp>
    </p:spTree>
    <p:extLst>
      <p:ext uri="{BB962C8B-B14F-4D97-AF65-F5344CB8AC3E}">
        <p14:creationId xmlns:p14="http://schemas.microsoft.com/office/powerpoint/2010/main" val="3759175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CDCE641-C2B3-40EF-8649-E1A7772F6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Ruokaviraston linjaus käytännössä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801FC0-DB5D-4CE6-B441-6A0B708133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70000"/>
            <a:ext cx="8596668" cy="5083175"/>
          </a:xfrm>
        </p:spPr>
        <p:txBody>
          <a:bodyPr/>
          <a:lstStyle/>
          <a:p>
            <a:r>
              <a:rPr lang="fi-FI" dirty="0"/>
              <a:t>Mitä tapahtuu kun 5 ihmisen päivätyö- ja päivystysringistä joutuu koronakaranteeniin 3 ihmistä?</a:t>
            </a:r>
          </a:p>
          <a:p>
            <a:pPr lvl="1"/>
            <a:r>
              <a:rPr lang="fi-FI" sz="1800" dirty="0"/>
              <a:t>Siirrymme ns. päivystysmoodiin päivin ja öin (todennäköisesti 8-12 (24) h kerrallaan). Kiireelliset tuotantoeläimet hoidetaan tavanomaisessa priorisointijärjestyksessä.</a:t>
            </a:r>
          </a:p>
          <a:p>
            <a:pPr lvl="1"/>
            <a:r>
              <a:rPr lang="fi-FI" sz="1800" dirty="0"/>
              <a:t>Pieneläimet ohjataan klinikoille (Omaeläinsairaala Kuopiossa on alueemme takapäivystys). Tämän toteutuksessa on vaihtelua alueittain; onko ns. takapäivystystä, kuuluuko päivystykseen kaikki eläimet tai onko takapäivystyksessäkään eläinlääkäriä?</a:t>
            </a:r>
          </a:p>
          <a:p>
            <a:pPr lvl="1"/>
            <a:r>
              <a:rPr lang="fi-FI" sz="1800" dirty="0"/>
              <a:t>Naapurialueet voivat auttaa, mutta onko tekijöitä…</a:t>
            </a:r>
          </a:p>
          <a:p>
            <a:pPr lvl="1"/>
            <a:r>
              <a:rPr lang="fi-FI" sz="1800" dirty="0"/>
              <a:t>Pahimmassa skenaariossa joudumme tekemään rajuja hoitolinjauksia sekä pieneläimille että tuotantoeläimille.</a:t>
            </a:r>
          </a:p>
          <a:p>
            <a:pPr lvl="2"/>
            <a:r>
              <a:rPr lang="fi-FI" sz="1800" dirty="0"/>
              <a:t>eutanasiat</a:t>
            </a:r>
          </a:p>
          <a:p>
            <a:pPr lvl="2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01229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C94178-48C1-4704-BC7E-CAA279A16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Lisää käytäntöä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2D2B17-E90C-469C-A9B3-42D59F401E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0659" y="1341439"/>
            <a:ext cx="8596668" cy="5078411"/>
          </a:xfrm>
        </p:spPr>
        <p:txBody>
          <a:bodyPr>
            <a:normAutofit/>
          </a:bodyPr>
          <a:lstStyle/>
          <a:p>
            <a:r>
              <a:rPr lang="fi-FI" sz="2000" dirty="0"/>
              <a:t>Eläinlääkäreillä on lapsia. Ns. ”koulupaikka” 6h ajaksi ei paljoa lämmitä 24h työvuoroissa.</a:t>
            </a:r>
          </a:p>
          <a:p>
            <a:r>
              <a:rPr lang="fi-FI" sz="2000" dirty="0"/>
              <a:t>Joillain eläinlääkäreillä on jopa puoliso, joka on vielä kriittisemmäksi luokiteltavalla alalla.</a:t>
            </a:r>
          </a:p>
          <a:p>
            <a:r>
              <a:rPr lang="fi-FI" sz="2000" dirty="0"/>
              <a:t>On siis erittäin todennäköistä, että resurssien kanssa tullaan olemaan äärimmilleen venytettyinä.</a:t>
            </a:r>
          </a:p>
          <a:p>
            <a:pPr lvl="1"/>
            <a:r>
              <a:rPr lang="fi-FI" sz="2000" dirty="0"/>
              <a:t>Koronakaranteeniin joutuu tällä hetkellä kaikista ylähengitystieoireista ja valitettavasti testausrajoitusten mukaan emme tällä hetkellä ohita jonossa ketään.</a:t>
            </a:r>
          </a:p>
          <a:p>
            <a:pPr lvl="1"/>
            <a:r>
              <a:rPr lang="fi-FI" sz="2000" dirty="0"/>
              <a:t>Lapsetkin sairastavat…</a:t>
            </a:r>
          </a:p>
        </p:txBody>
      </p:sp>
    </p:spTree>
    <p:extLst>
      <p:ext uri="{BB962C8B-B14F-4D97-AF65-F5344CB8AC3E}">
        <p14:creationId xmlns:p14="http://schemas.microsoft.com/office/powerpoint/2010/main" val="2711841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C8D9FA-D0C4-464A-8549-22B3213D5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Lisää käytäntöä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1B43E29-02B1-4338-A4C7-E52622BCB2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50964"/>
            <a:ext cx="8596668" cy="4668836"/>
          </a:xfrm>
        </p:spPr>
        <p:txBody>
          <a:bodyPr>
            <a:normAutofit/>
          </a:bodyPr>
          <a:lstStyle/>
          <a:p>
            <a:r>
              <a:rPr lang="fi-FI" sz="2000" dirty="0"/>
              <a:t>Jokaiselta asiakkaalta tiedustellaan sairauden oireista, perheen sairaustilanteesta sekä mahdollisista ulkomaankontakteista 2 viime viikon ajalta (esim. tutut poikkesivat lomareissulla, tyttären poikaystävä oli Itävallassa </a:t>
            </a:r>
            <a:r>
              <a:rPr lang="fi-FI" sz="2000" dirty="0" err="1"/>
              <a:t>jne</a:t>
            </a:r>
            <a:r>
              <a:rPr lang="fi-FI" sz="2000" dirty="0"/>
              <a:t>).</a:t>
            </a:r>
          </a:p>
          <a:p>
            <a:pPr lvl="1"/>
            <a:r>
              <a:rPr lang="fi-FI" sz="2000" dirty="0"/>
              <a:t>NÄISTÄ ON KERROTTAVA REHELLISESTI, ETTÄ OSAAMME SUOJAUTUA JA SUUNNITELLA TOIMINTATAPAMME TILANTEEN MUKAAN!!!</a:t>
            </a:r>
          </a:p>
          <a:p>
            <a:pPr lvl="1"/>
            <a:r>
              <a:rPr lang="fi-FI" sz="2000" dirty="0"/>
              <a:t>Meillä ei ole yhtään suojavarusteita hukattavaksi kuten ei humaanikollegoillakaan.</a:t>
            </a:r>
          </a:p>
          <a:p>
            <a:pPr lvl="1"/>
            <a:r>
              <a:rPr lang="fi-FI" sz="2000" dirty="0"/>
              <a:t>Sen lisäksi meidän työtehtävissä on ajoittain sula mahdottomuus säilyttää metrin suojaetäisyyttä vaikka kuinka haluaisikin.</a:t>
            </a:r>
          </a:p>
          <a:p>
            <a:pPr lvl="1"/>
            <a:r>
              <a:rPr lang="fi-FI" sz="2000" dirty="0"/>
              <a:t>Myös eläinlääkäri voi olla riskiryhmää!</a:t>
            </a:r>
          </a:p>
        </p:txBody>
      </p:sp>
    </p:spTree>
    <p:extLst>
      <p:ext uri="{BB962C8B-B14F-4D97-AF65-F5344CB8AC3E}">
        <p14:creationId xmlns:p14="http://schemas.microsoft.com/office/powerpoint/2010/main" val="9487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346CDE-17ED-4D3A-962D-9BFA8A943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Lisää käytäntöä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0A8F141-8E14-429A-8B98-476B963C8F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41439"/>
            <a:ext cx="8596668" cy="5106986"/>
          </a:xfrm>
        </p:spPr>
        <p:txBody>
          <a:bodyPr>
            <a:normAutofit/>
          </a:bodyPr>
          <a:lstStyle/>
          <a:p>
            <a:r>
              <a:rPr lang="fi-FI" sz="2000" dirty="0"/>
              <a:t>Me emme kättele. Aina kun voimme, seisomme eri puolilla tutkittavaa eläintä (suojaetäisyys).</a:t>
            </a:r>
          </a:p>
          <a:p>
            <a:r>
              <a:rPr lang="fi-FI" sz="2000" dirty="0"/>
              <a:t>Me emme tule kahville tupaan.</a:t>
            </a:r>
          </a:p>
          <a:p>
            <a:r>
              <a:rPr lang="fi-FI" sz="2000" dirty="0"/>
              <a:t>Lähietäisyydellä toimiessa vältämme jopa tarpeetonta puhumista (hirveä paikka savolaisille).</a:t>
            </a:r>
          </a:p>
          <a:p>
            <a:r>
              <a:rPr lang="fi-FI" sz="2000" dirty="0"/>
              <a:t>Me käymme puskapissillä.</a:t>
            </a:r>
          </a:p>
          <a:p>
            <a:r>
              <a:rPr lang="fi-FI" sz="2000" dirty="0"/>
              <a:t>Nyt jos koskaan me tarvitsemme PUHTAAT SUOJAVAATTEET, JUOKSEVAA LÄMMINTÄ VETTÄ, SAIPPUAA JA PUHTAAN PYYHKEEN (mieluiten paperia, mutta 60 </a:t>
            </a:r>
            <a:r>
              <a:rPr lang="fi-FI" sz="2000" baseline="30000" dirty="0"/>
              <a:t>0</a:t>
            </a:r>
            <a:r>
              <a:rPr lang="fi-FI" sz="2000" dirty="0"/>
              <a:t>C pesupuhdas pyyhekin käy).</a:t>
            </a:r>
          </a:p>
          <a:p>
            <a:r>
              <a:rPr lang="fi-FI" sz="2000" dirty="0"/>
              <a:t>= Me yritämme kaikkemme pysyäksemme työkykyisinä mahdollisimman pitkään.</a:t>
            </a:r>
          </a:p>
        </p:txBody>
      </p:sp>
    </p:spTree>
    <p:extLst>
      <p:ext uri="{BB962C8B-B14F-4D97-AF65-F5344CB8AC3E}">
        <p14:creationId xmlns:p14="http://schemas.microsoft.com/office/powerpoint/2010/main" val="3547712257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76</TotalTime>
  <Words>476</Words>
  <Application>Microsoft Office PowerPoint</Application>
  <PresentationFormat>Laajakuva</PresentationFormat>
  <Paragraphs>48</Paragraphs>
  <Slides>7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</vt:lpstr>
      <vt:lpstr>Calibri</vt:lpstr>
      <vt:lpstr>Trebuchet MS</vt:lpstr>
      <vt:lpstr>Wingdings 3</vt:lpstr>
      <vt:lpstr>Pinta</vt:lpstr>
      <vt:lpstr>COVID-19 vaikutukset eläinlääkintähuoltoon</vt:lpstr>
      <vt:lpstr>Ruokaviraston linjaus</vt:lpstr>
      <vt:lpstr>Ruokaviraston linjaus käytännössä</vt:lpstr>
      <vt:lpstr>Ruokaviraston linjaus käytännössä</vt:lpstr>
      <vt:lpstr>Lisää käytäntöä</vt:lpstr>
      <vt:lpstr>Lisää käytäntöä</vt:lpstr>
      <vt:lpstr>Lisää käytäntöä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COVID-19 vaikutukset eläinlääkintähuoltoon</dc:title>
  <dc:creator>Marita Saarikivi</dc:creator>
  <cp:lastModifiedBy>Marita Saarikivi</cp:lastModifiedBy>
  <cp:revision>10</cp:revision>
  <dcterms:created xsi:type="dcterms:W3CDTF">2020-03-19T13:58:50Z</dcterms:created>
  <dcterms:modified xsi:type="dcterms:W3CDTF">2020-03-21T16:30:22Z</dcterms:modified>
</cp:coreProperties>
</file>