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76" r:id="rId5"/>
    <p:sldId id="257" r:id="rId6"/>
    <p:sldId id="283" r:id="rId7"/>
    <p:sldId id="279" r:id="rId8"/>
    <p:sldId id="258" r:id="rId9"/>
    <p:sldId id="277" r:id="rId10"/>
    <p:sldId id="259" r:id="rId11"/>
    <p:sldId id="272" r:id="rId12"/>
    <p:sldId id="271" r:id="rId13"/>
    <p:sldId id="268" r:id="rId14"/>
    <p:sldId id="281" r:id="rId15"/>
    <p:sldId id="270" r:id="rId16"/>
    <p:sldId id="274" r:id="rId17"/>
    <p:sldId id="273" r:id="rId18"/>
    <p:sldId id="280" r:id="rId19"/>
    <p:sldId id="278" r:id="rId20"/>
    <p:sldId id="282" r:id="rId21"/>
    <p:sldId id="265" r:id="rId2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601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4660"/>
  </p:normalViewPr>
  <p:slideViewPr>
    <p:cSldViewPr snapToGrid="0">
      <p:cViewPr varScale="1">
        <p:scale>
          <a:sx n="67" d="100"/>
          <a:sy n="67" d="100"/>
        </p:scale>
        <p:origin x="680"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150778-74AD-454C-B6CA-761B99C7E4A7}" type="doc">
      <dgm:prSet loTypeId="urn:microsoft.com/office/officeart/2005/8/layout/vList5" loCatId="list" qsTypeId="urn:microsoft.com/office/officeart/2005/8/quickstyle/simple2" qsCatId="simple" csTypeId="urn:microsoft.com/office/officeart/2005/8/colors/accent1_2" csCatId="accent1" phldr="1"/>
      <dgm:spPr/>
      <dgm:t>
        <a:bodyPr/>
        <a:lstStyle/>
        <a:p>
          <a:endParaRPr lang="fi-FI"/>
        </a:p>
      </dgm:t>
    </dgm:pt>
    <dgm:pt modelId="{6964D6B5-A27C-47B5-B99C-44F3DC4941D0}">
      <dgm:prSet phldrT="[Teksti]" custT="1"/>
      <dgm:spPr/>
      <dgm:t>
        <a:bodyPr/>
        <a:lstStyle/>
        <a:p>
          <a:r>
            <a:rPr lang="fi-FI" sz="4000" dirty="0"/>
            <a:t>Turvallisuus</a:t>
          </a:r>
        </a:p>
      </dgm:t>
    </dgm:pt>
    <dgm:pt modelId="{6D1E7CFE-915C-4026-AE14-BF42B47A1252}" type="parTrans" cxnId="{88B70099-3F32-445E-A91F-C6ECE0382593}">
      <dgm:prSet/>
      <dgm:spPr/>
      <dgm:t>
        <a:bodyPr/>
        <a:lstStyle/>
        <a:p>
          <a:endParaRPr lang="fi-FI"/>
        </a:p>
      </dgm:t>
    </dgm:pt>
    <dgm:pt modelId="{90C46992-EE3D-4804-B2B7-355C38CE1D67}" type="sibTrans" cxnId="{88B70099-3F32-445E-A91F-C6ECE0382593}">
      <dgm:prSet/>
      <dgm:spPr/>
      <dgm:t>
        <a:bodyPr/>
        <a:lstStyle/>
        <a:p>
          <a:endParaRPr lang="fi-FI"/>
        </a:p>
      </dgm:t>
    </dgm:pt>
    <dgm:pt modelId="{A036B6CF-F5CB-4C08-9580-376537E0CD97}">
      <dgm:prSet phldrT="[Teksti]"/>
      <dgm:spPr>
        <a:solidFill>
          <a:schemeClr val="accent6">
            <a:lumMod val="20000"/>
            <a:lumOff val="80000"/>
            <a:alpha val="90000"/>
          </a:schemeClr>
        </a:solidFill>
        <a:ln>
          <a:solidFill>
            <a:schemeClr val="bg1">
              <a:alpha val="90000"/>
            </a:schemeClr>
          </a:solidFill>
        </a:ln>
      </dgm:spPr>
      <dgm:t>
        <a:bodyPr/>
        <a:lstStyle/>
        <a:p>
          <a:pPr indent="0" algn="l">
            <a:buNone/>
          </a:pPr>
          <a:r>
            <a:rPr lang="fi-FI" b="0" i="0" u="none" dirty="0"/>
            <a:t>Tuotteiden korkea laatu ja paras elintarviketurvallisuus, gluteenittomuus, lisä- ja säilöntäaineettomuus</a:t>
          </a:r>
          <a:endParaRPr lang="fi-FI" b="0" dirty="0"/>
        </a:p>
      </dgm:t>
    </dgm:pt>
    <dgm:pt modelId="{C10D4E8C-404F-4D06-897F-789A4B747DB7}" type="parTrans" cxnId="{981B8E0D-2BFE-44FF-B9A2-3C1B8FCEB63E}">
      <dgm:prSet/>
      <dgm:spPr/>
      <dgm:t>
        <a:bodyPr/>
        <a:lstStyle/>
        <a:p>
          <a:endParaRPr lang="fi-FI"/>
        </a:p>
      </dgm:t>
    </dgm:pt>
    <dgm:pt modelId="{DD5BDD67-A5C7-440D-A61D-1A127CA24AD1}" type="sibTrans" cxnId="{981B8E0D-2BFE-44FF-B9A2-3C1B8FCEB63E}">
      <dgm:prSet/>
      <dgm:spPr/>
      <dgm:t>
        <a:bodyPr/>
        <a:lstStyle/>
        <a:p>
          <a:endParaRPr lang="fi-FI"/>
        </a:p>
      </dgm:t>
    </dgm:pt>
    <dgm:pt modelId="{14277990-B4EB-4451-9FE3-1BFA3A00AF2F}">
      <dgm:prSet phldrT="[Teksti]" custT="1"/>
      <dgm:spPr/>
      <dgm:t>
        <a:bodyPr/>
        <a:lstStyle/>
        <a:p>
          <a:r>
            <a:rPr lang="fi-FI" sz="4000" dirty="0"/>
            <a:t>Arvostus</a:t>
          </a:r>
          <a:endParaRPr lang="fi-FI" sz="5600" dirty="0"/>
        </a:p>
      </dgm:t>
    </dgm:pt>
    <dgm:pt modelId="{C9B40160-4590-4107-9C89-AA1F6043FF6E}" type="parTrans" cxnId="{498BF813-44BD-4014-99DC-2B7BCC66BB83}">
      <dgm:prSet/>
      <dgm:spPr/>
      <dgm:t>
        <a:bodyPr/>
        <a:lstStyle/>
        <a:p>
          <a:endParaRPr lang="fi-FI"/>
        </a:p>
      </dgm:t>
    </dgm:pt>
    <dgm:pt modelId="{995784D2-4AA7-4302-8DF7-1001BA476A23}" type="sibTrans" cxnId="{498BF813-44BD-4014-99DC-2B7BCC66BB83}">
      <dgm:prSet/>
      <dgm:spPr/>
      <dgm:t>
        <a:bodyPr/>
        <a:lstStyle/>
        <a:p>
          <a:endParaRPr lang="fi-FI"/>
        </a:p>
      </dgm:t>
    </dgm:pt>
    <dgm:pt modelId="{B6B6E0C8-C6A4-4E43-A0C1-1DF312BB6D5D}">
      <dgm:prSet phldrT="[Teksti]" custT="1"/>
      <dgm:spPr>
        <a:solidFill>
          <a:schemeClr val="accent6">
            <a:lumMod val="20000"/>
            <a:lumOff val="80000"/>
            <a:alpha val="90000"/>
          </a:schemeClr>
        </a:solidFill>
        <a:ln>
          <a:solidFill>
            <a:schemeClr val="bg1">
              <a:alpha val="90000"/>
            </a:schemeClr>
          </a:solidFill>
        </a:ln>
      </dgm:spPr>
      <dgm:t>
        <a:bodyPr/>
        <a:lstStyle/>
        <a:p>
          <a:pPr indent="0">
            <a:lnSpc>
              <a:spcPct val="100000"/>
            </a:lnSpc>
            <a:buFont typeface="Arial" panose="020B0604020202020204" pitchFamily="34" charset="0"/>
            <a:buNone/>
          </a:pPr>
          <a:r>
            <a:rPr lang="fi-FI" sz="2000" b="0" i="0" u="none" dirty="0"/>
            <a:t>Välitämme henkilöstöstämme, asiakkaistamme, yhteistyökumppaneistamme</a:t>
          </a:r>
          <a:endParaRPr lang="fi-FI" sz="2000" b="0" dirty="0"/>
        </a:p>
      </dgm:t>
    </dgm:pt>
    <dgm:pt modelId="{2808D052-46FC-402F-A1C0-7F604A25126C}" type="parTrans" cxnId="{4F168F15-E749-4DD4-ABBD-1FD9128F30AE}">
      <dgm:prSet/>
      <dgm:spPr/>
      <dgm:t>
        <a:bodyPr/>
        <a:lstStyle/>
        <a:p>
          <a:endParaRPr lang="fi-FI"/>
        </a:p>
      </dgm:t>
    </dgm:pt>
    <dgm:pt modelId="{73AAB607-0BEE-4F97-A985-336EFB56E5F1}" type="sibTrans" cxnId="{4F168F15-E749-4DD4-ABBD-1FD9128F30AE}">
      <dgm:prSet/>
      <dgm:spPr/>
      <dgm:t>
        <a:bodyPr/>
        <a:lstStyle/>
        <a:p>
          <a:endParaRPr lang="fi-FI"/>
        </a:p>
      </dgm:t>
    </dgm:pt>
    <dgm:pt modelId="{EC1B9EC8-8282-4271-B4E8-8967D4B6AFAA}">
      <dgm:prSet phldrT="[Teksti]" custT="1"/>
      <dgm:spPr/>
      <dgm:t>
        <a:bodyPr/>
        <a:lstStyle/>
        <a:p>
          <a:r>
            <a:rPr lang="fi-FI" sz="4000" dirty="0"/>
            <a:t>Yrittäjyys</a:t>
          </a:r>
          <a:endParaRPr lang="fi-FI" sz="5600" dirty="0"/>
        </a:p>
      </dgm:t>
    </dgm:pt>
    <dgm:pt modelId="{1896EA86-A0F2-4D68-B3AB-C02092C1055E}" type="parTrans" cxnId="{131B9DC7-CE9E-4036-9352-375CD1927513}">
      <dgm:prSet/>
      <dgm:spPr/>
      <dgm:t>
        <a:bodyPr/>
        <a:lstStyle/>
        <a:p>
          <a:endParaRPr lang="fi-FI"/>
        </a:p>
      </dgm:t>
    </dgm:pt>
    <dgm:pt modelId="{62672702-3F82-4807-B4F4-145946EAE404}" type="sibTrans" cxnId="{131B9DC7-CE9E-4036-9352-375CD1927513}">
      <dgm:prSet/>
      <dgm:spPr/>
      <dgm:t>
        <a:bodyPr/>
        <a:lstStyle/>
        <a:p>
          <a:endParaRPr lang="fi-FI"/>
        </a:p>
      </dgm:t>
    </dgm:pt>
    <dgm:pt modelId="{A085C067-410E-4369-8C3A-B71B3465508A}">
      <dgm:prSet phldrT="[Teksti]"/>
      <dgm:spPr>
        <a:solidFill>
          <a:schemeClr val="accent6">
            <a:lumMod val="20000"/>
            <a:lumOff val="80000"/>
            <a:alpha val="90000"/>
          </a:schemeClr>
        </a:solidFill>
        <a:ln>
          <a:solidFill>
            <a:schemeClr val="bg1"/>
          </a:solidFill>
        </a:ln>
      </dgm:spPr>
      <dgm:t>
        <a:bodyPr/>
        <a:lstStyle/>
        <a:p>
          <a:pPr indent="0" algn="l">
            <a:buNone/>
          </a:pPr>
          <a:r>
            <a:rPr lang="fi-FI" b="0" i="0" dirty="0"/>
            <a:t>Paikallinen työ, vastuunkanto ja tuloshakuisuus</a:t>
          </a:r>
          <a:endParaRPr lang="fi-FI" b="0" dirty="0"/>
        </a:p>
      </dgm:t>
    </dgm:pt>
    <dgm:pt modelId="{AFAE0852-F4C8-41B1-843A-517C305B0A76}" type="parTrans" cxnId="{AFBFAC9B-ACBF-4474-A308-687AE27AFD09}">
      <dgm:prSet/>
      <dgm:spPr/>
      <dgm:t>
        <a:bodyPr/>
        <a:lstStyle/>
        <a:p>
          <a:endParaRPr lang="fi-FI"/>
        </a:p>
      </dgm:t>
    </dgm:pt>
    <dgm:pt modelId="{9562B151-5820-4968-BF1F-42FB174F39B9}" type="sibTrans" cxnId="{AFBFAC9B-ACBF-4474-A308-687AE27AFD09}">
      <dgm:prSet/>
      <dgm:spPr/>
      <dgm:t>
        <a:bodyPr/>
        <a:lstStyle/>
        <a:p>
          <a:endParaRPr lang="fi-FI"/>
        </a:p>
      </dgm:t>
    </dgm:pt>
    <dgm:pt modelId="{565530B4-9F93-4A7E-A2E0-1BCFAFF8765A}" type="pres">
      <dgm:prSet presAssocID="{54150778-74AD-454C-B6CA-761B99C7E4A7}" presName="Name0" presStyleCnt="0">
        <dgm:presLayoutVars>
          <dgm:dir/>
          <dgm:animLvl val="lvl"/>
          <dgm:resizeHandles val="exact"/>
        </dgm:presLayoutVars>
      </dgm:prSet>
      <dgm:spPr/>
    </dgm:pt>
    <dgm:pt modelId="{9E99BFDE-BF1D-4AE9-9194-602BC27D88F9}" type="pres">
      <dgm:prSet presAssocID="{6964D6B5-A27C-47B5-B99C-44F3DC4941D0}" presName="linNode" presStyleCnt="0"/>
      <dgm:spPr/>
    </dgm:pt>
    <dgm:pt modelId="{71BF068A-732F-4B05-8C29-DB6EBB6F5743}" type="pres">
      <dgm:prSet presAssocID="{6964D6B5-A27C-47B5-B99C-44F3DC4941D0}" presName="parentText" presStyleLbl="node1" presStyleIdx="0" presStyleCnt="3" custScaleX="90910" custScaleY="81151">
        <dgm:presLayoutVars>
          <dgm:chMax val="1"/>
          <dgm:bulletEnabled val="1"/>
        </dgm:presLayoutVars>
      </dgm:prSet>
      <dgm:spPr/>
    </dgm:pt>
    <dgm:pt modelId="{F12A7B7C-97D9-484C-929A-A3AAE442FBB3}" type="pres">
      <dgm:prSet presAssocID="{6964D6B5-A27C-47B5-B99C-44F3DC4941D0}" presName="descendantText" presStyleLbl="alignAccFollowNode1" presStyleIdx="0" presStyleCnt="3" custScaleX="96743" custScaleY="69180">
        <dgm:presLayoutVars>
          <dgm:bulletEnabled val="1"/>
        </dgm:presLayoutVars>
      </dgm:prSet>
      <dgm:spPr/>
    </dgm:pt>
    <dgm:pt modelId="{E45E2CBF-B699-43E2-ADC9-59A2545D2975}" type="pres">
      <dgm:prSet presAssocID="{90C46992-EE3D-4804-B2B7-355C38CE1D67}" presName="sp" presStyleCnt="0"/>
      <dgm:spPr/>
    </dgm:pt>
    <dgm:pt modelId="{605B00B3-1864-4B43-A37C-5189B6D88407}" type="pres">
      <dgm:prSet presAssocID="{14277990-B4EB-4451-9FE3-1BFA3A00AF2F}" presName="linNode" presStyleCnt="0"/>
      <dgm:spPr/>
    </dgm:pt>
    <dgm:pt modelId="{A693EE68-993A-4A90-BA90-3BB9E46BB4F6}" type="pres">
      <dgm:prSet presAssocID="{14277990-B4EB-4451-9FE3-1BFA3A00AF2F}" presName="parentText" presStyleLbl="node1" presStyleIdx="1" presStyleCnt="3" custScaleX="90910" custScaleY="81151">
        <dgm:presLayoutVars>
          <dgm:chMax val="1"/>
          <dgm:bulletEnabled val="1"/>
        </dgm:presLayoutVars>
      </dgm:prSet>
      <dgm:spPr/>
    </dgm:pt>
    <dgm:pt modelId="{954D92B0-75FE-434D-BD2E-3CB8C2A9B955}" type="pres">
      <dgm:prSet presAssocID="{14277990-B4EB-4451-9FE3-1BFA3A00AF2F}" presName="descendantText" presStyleLbl="alignAccFollowNode1" presStyleIdx="1" presStyleCnt="3" custScaleX="96743" custScaleY="69180">
        <dgm:presLayoutVars>
          <dgm:bulletEnabled val="1"/>
        </dgm:presLayoutVars>
      </dgm:prSet>
      <dgm:spPr/>
    </dgm:pt>
    <dgm:pt modelId="{103BA95D-0E79-40E1-A242-67F426B1E4CD}" type="pres">
      <dgm:prSet presAssocID="{995784D2-4AA7-4302-8DF7-1001BA476A23}" presName="sp" presStyleCnt="0"/>
      <dgm:spPr/>
    </dgm:pt>
    <dgm:pt modelId="{AFFE8431-508C-4A2A-835F-276B70DEFA0D}" type="pres">
      <dgm:prSet presAssocID="{EC1B9EC8-8282-4271-B4E8-8967D4B6AFAA}" presName="linNode" presStyleCnt="0"/>
      <dgm:spPr/>
    </dgm:pt>
    <dgm:pt modelId="{DD869293-0FDB-4776-B0F3-4A0256EDCD6C}" type="pres">
      <dgm:prSet presAssocID="{EC1B9EC8-8282-4271-B4E8-8967D4B6AFAA}" presName="parentText" presStyleLbl="node1" presStyleIdx="2" presStyleCnt="3" custScaleX="90910" custScaleY="81151">
        <dgm:presLayoutVars>
          <dgm:chMax val="1"/>
          <dgm:bulletEnabled val="1"/>
        </dgm:presLayoutVars>
      </dgm:prSet>
      <dgm:spPr/>
    </dgm:pt>
    <dgm:pt modelId="{84AAA8EA-7D2A-4132-8045-8F1C1BA5B465}" type="pres">
      <dgm:prSet presAssocID="{EC1B9EC8-8282-4271-B4E8-8967D4B6AFAA}" presName="descendantText" presStyleLbl="alignAccFollowNode1" presStyleIdx="2" presStyleCnt="3" custScaleX="96743" custScaleY="69180">
        <dgm:presLayoutVars>
          <dgm:bulletEnabled val="1"/>
        </dgm:presLayoutVars>
      </dgm:prSet>
      <dgm:spPr/>
    </dgm:pt>
  </dgm:ptLst>
  <dgm:cxnLst>
    <dgm:cxn modelId="{981B8E0D-2BFE-44FF-B9A2-3C1B8FCEB63E}" srcId="{6964D6B5-A27C-47B5-B99C-44F3DC4941D0}" destId="{A036B6CF-F5CB-4C08-9580-376537E0CD97}" srcOrd="0" destOrd="0" parTransId="{C10D4E8C-404F-4D06-897F-789A4B747DB7}" sibTransId="{DD5BDD67-A5C7-440D-A61D-1A127CA24AD1}"/>
    <dgm:cxn modelId="{498BF813-44BD-4014-99DC-2B7BCC66BB83}" srcId="{54150778-74AD-454C-B6CA-761B99C7E4A7}" destId="{14277990-B4EB-4451-9FE3-1BFA3A00AF2F}" srcOrd="1" destOrd="0" parTransId="{C9B40160-4590-4107-9C89-AA1F6043FF6E}" sibTransId="{995784D2-4AA7-4302-8DF7-1001BA476A23}"/>
    <dgm:cxn modelId="{4F168F15-E749-4DD4-ABBD-1FD9128F30AE}" srcId="{14277990-B4EB-4451-9FE3-1BFA3A00AF2F}" destId="{B6B6E0C8-C6A4-4E43-A0C1-1DF312BB6D5D}" srcOrd="0" destOrd="0" parTransId="{2808D052-46FC-402F-A1C0-7F604A25126C}" sibTransId="{73AAB607-0BEE-4F97-A985-336EFB56E5F1}"/>
    <dgm:cxn modelId="{2F5EE14B-17FA-4853-9F12-31C79BF2A357}" type="presOf" srcId="{6964D6B5-A27C-47B5-B99C-44F3DC4941D0}" destId="{71BF068A-732F-4B05-8C29-DB6EBB6F5743}" srcOrd="0" destOrd="0" presId="urn:microsoft.com/office/officeart/2005/8/layout/vList5"/>
    <dgm:cxn modelId="{88B70099-3F32-445E-A91F-C6ECE0382593}" srcId="{54150778-74AD-454C-B6CA-761B99C7E4A7}" destId="{6964D6B5-A27C-47B5-B99C-44F3DC4941D0}" srcOrd="0" destOrd="0" parTransId="{6D1E7CFE-915C-4026-AE14-BF42B47A1252}" sibTransId="{90C46992-EE3D-4804-B2B7-355C38CE1D67}"/>
    <dgm:cxn modelId="{AFBFAC9B-ACBF-4474-A308-687AE27AFD09}" srcId="{EC1B9EC8-8282-4271-B4E8-8967D4B6AFAA}" destId="{A085C067-410E-4369-8C3A-B71B3465508A}" srcOrd="0" destOrd="0" parTransId="{AFAE0852-F4C8-41B1-843A-517C305B0A76}" sibTransId="{9562B151-5820-4968-BF1F-42FB174F39B9}"/>
    <dgm:cxn modelId="{D049C4A2-D722-4C82-A119-55ED57A24DFD}" type="presOf" srcId="{14277990-B4EB-4451-9FE3-1BFA3A00AF2F}" destId="{A693EE68-993A-4A90-BA90-3BB9E46BB4F6}" srcOrd="0" destOrd="0" presId="urn:microsoft.com/office/officeart/2005/8/layout/vList5"/>
    <dgm:cxn modelId="{C1BF55A5-1C06-4E27-8BA1-568B93B2D6CA}" type="presOf" srcId="{EC1B9EC8-8282-4271-B4E8-8967D4B6AFAA}" destId="{DD869293-0FDB-4776-B0F3-4A0256EDCD6C}" srcOrd="0" destOrd="0" presId="urn:microsoft.com/office/officeart/2005/8/layout/vList5"/>
    <dgm:cxn modelId="{1F487AAB-109F-43A4-AFCA-F37659830F32}" type="presOf" srcId="{A085C067-410E-4369-8C3A-B71B3465508A}" destId="{84AAA8EA-7D2A-4132-8045-8F1C1BA5B465}" srcOrd="0" destOrd="0" presId="urn:microsoft.com/office/officeart/2005/8/layout/vList5"/>
    <dgm:cxn modelId="{131B9DC7-CE9E-4036-9352-375CD1927513}" srcId="{54150778-74AD-454C-B6CA-761B99C7E4A7}" destId="{EC1B9EC8-8282-4271-B4E8-8967D4B6AFAA}" srcOrd="2" destOrd="0" parTransId="{1896EA86-A0F2-4D68-B3AB-C02092C1055E}" sibTransId="{62672702-3F82-4807-B4F4-145946EAE404}"/>
    <dgm:cxn modelId="{6295F1DA-5CE2-4452-99EE-BDDD36FDAF49}" type="presOf" srcId="{A036B6CF-F5CB-4C08-9580-376537E0CD97}" destId="{F12A7B7C-97D9-484C-929A-A3AAE442FBB3}" srcOrd="0" destOrd="0" presId="urn:microsoft.com/office/officeart/2005/8/layout/vList5"/>
    <dgm:cxn modelId="{CAF2A7F5-1B80-4131-9600-7B4BB89404D0}" type="presOf" srcId="{B6B6E0C8-C6A4-4E43-A0C1-1DF312BB6D5D}" destId="{954D92B0-75FE-434D-BD2E-3CB8C2A9B955}" srcOrd="0" destOrd="0" presId="urn:microsoft.com/office/officeart/2005/8/layout/vList5"/>
    <dgm:cxn modelId="{59A886F6-4CF5-4CD3-A0F6-854B1CB9C7E0}" type="presOf" srcId="{54150778-74AD-454C-B6CA-761B99C7E4A7}" destId="{565530B4-9F93-4A7E-A2E0-1BCFAFF8765A}" srcOrd="0" destOrd="0" presId="urn:microsoft.com/office/officeart/2005/8/layout/vList5"/>
    <dgm:cxn modelId="{B66DD9C3-5A6F-454D-AC92-4EBBD56E2D35}" type="presParOf" srcId="{565530B4-9F93-4A7E-A2E0-1BCFAFF8765A}" destId="{9E99BFDE-BF1D-4AE9-9194-602BC27D88F9}" srcOrd="0" destOrd="0" presId="urn:microsoft.com/office/officeart/2005/8/layout/vList5"/>
    <dgm:cxn modelId="{E2232B79-3089-4F82-84B9-6CAB39140B2C}" type="presParOf" srcId="{9E99BFDE-BF1D-4AE9-9194-602BC27D88F9}" destId="{71BF068A-732F-4B05-8C29-DB6EBB6F5743}" srcOrd="0" destOrd="0" presId="urn:microsoft.com/office/officeart/2005/8/layout/vList5"/>
    <dgm:cxn modelId="{D52095EF-1113-4B92-8BEF-33756189C7D3}" type="presParOf" srcId="{9E99BFDE-BF1D-4AE9-9194-602BC27D88F9}" destId="{F12A7B7C-97D9-484C-929A-A3AAE442FBB3}" srcOrd="1" destOrd="0" presId="urn:microsoft.com/office/officeart/2005/8/layout/vList5"/>
    <dgm:cxn modelId="{A913EE2F-7DFE-43FE-96C9-D4DE7F33B199}" type="presParOf" srcId="{565530B4-9F93-4A7E-A2E0-1BCFAFF8765A}" destId="{E45E2CBF-B699-43E2-ADC9-59A2545D2975}" srcOrd="1" destOrd="0" presId="urn:microsoft.com/office/officeart/2005/8/layout/vList5"/>
    <dgm:cxn modelId="{9582CE97-B414-485A-AD56-67607EF6FF45}" type="presParOf" srcId="{565530B4-9F93-4A7E-A2E0-1BCFAFF8765A}" destId="{605B00B3-1864-4B43-A37C-5189B6D88407}" srcOrd="2" destOrd="0" presId="urn:microsoft.com/office/officeart/2005/8/layout/vList5"/>
    <dgm:cxn modelId="{1A1C9A3D-F083-4219-87CD-6DE6500F1F1E}" type="presParOf" srcId="{605B00B3-1864-4B43-A37C-5189B6D88407}" destId="{A693EE68-993A-4A90-BA90-3BB9E46BB4F6}" srcOrd="0" destOrd="0" presId="urn:microsoft.com/office/officeart/2005/8/layout/vList5"/>
    <dgm:cxn modelId="{25629244-7358-4809-9B2D-EF7D2B919D4C}" type="presParOf" srcId="{605B00B3-1864-4B43-A37C-5189B6D88407}" destId="{954D92B0-75FE-434D-BD2E-3CB8C2A9B955}" srcOrd="1" destOrd="0" presId="urn:microsoft.com/office/officeart/2005/8/layout/vList5"/>
    <dgm:cxn modelId="{65D18A9F-C3E2-4395-8192-0D642712FF4E}" type="presParOf" srcId="{565530B4-9F93-4A7E-A2E0-1BCFAFF8765A}" destId="{103BA95D-0E79-40E1-A242-67F426B1E4CD}" srcOrd="3" destOrd="0" presId="urn:microsoft.com/office/officeart/2005/8/layout/vList5"/>
    <dgm:cxn modelId="{E72AE62C-9923-4929-86F0-5165FC677872}" type="presParOf" srcId="{565530B4-9F93-4A7E-A2E0-1BCFAFF8765A}" destId="{AFFE8431-508C-4A2A-835F-276B70DEFA0D}" srcOrd="4" destOrd="0" presId="urn:microsoft.com/office/officeart/2005/8/layout/vList5"/>
    <dgm:cxn modelId="{B0D70B36-3BC4-4FB4-9459-DAC631F95C95}" type="presParOf" srcId="{AFFE8431-508C-4A2A-835F-276B70DEFA0D}" destId="{DD869293-0FDB-4776-B0F3-4A0256EDCD6C}" srcOrd="0" destOrd="0" presId="urn:microsoft.com/office/officeart/2005/8/layout/vList5"/>
    <dgm:cxn modelId="{885235F4-10DB-45F8-8D32-EB692A9EE48E}" type="presParOf" srcId="{AFFE8431-508C-4A2A-835F-276B70DEFA0D}" destId="{84AAA8EA-7D2A-4132-8045-8F1C1BA5B46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C6550B1-E89A-481B-BC40-508B271A975D}" type="doc">
      <dgm:prSet loTypeId="urn:microsoft.com/office/officeart/2005/8/layout/gear1" loCatId="cycle" qsTypeId="urn:microsoft.com/office/officeart/2005/8/quickstyle/simple1" qsCatId="simple" csTypeId="urn:microsoft.com/office/officeart/2005/8/colors/accent1_2" csCatId="accent1" phldr="1"/>
      <dgm:spPr/>
    </dgm:pt>
    <dgm:pt modelId="{B62B0474-2104-4D26-B8EE-118FA9F4A908}">
      <dgm:prSet phldrT="[Teksti]" custT="1"/>
      <dgm:spPr/>
      <dgm:t>
        <a:bodyPr/>
        <a:lstStyle/>
        <a:p>
          <a:r>
            <a:rPr lang="fi-FI" sz="1400" dirty="0">
              <a:latin typeface="TW Cen MT"/>
            </a:rPr>
            <a:t>Ammattitaito ja </a:t>
          </a:r>
          <a:r>
            <a:rPr lang="fi-FI" sz="1400" dirty="0" err="1">
              <a:latin typeface="TW Cen MT"/>
            </a:rPr>
            <a:t>asiakaslähtöisyyys</a:t>
          </a:r>
          <a:endParaRPr lang="fi-FI" sz="1400" dirty="0"/>
        </a:p>
      </dgm:t>
    </dgm:pt>
    <dgm:pt modelId="{00805DAA-CA3C-4A66-A707-29324AA6AA18}" type="parTrans" cxnId="{AF2874AC-34D2-480B-9312-5C70F419F1ED}">
      <dgm:prSet/>
      <dgm:spPr/>
      <dgm:t>
        <a:bodyPr/>
        <a:lstStyle/>
        <a:p>
          <a:endParaRPr lang="fi-FI"/>
        </a:p>
      </dgm:t>
    </dgm:pt>
    <dgm:pt modelId="{1CDC7F19-6048-489B-80A4-CBD8CE107352}" type="sibTrans" cxnId="{AF2874AC-34D2-480B-9312-5C70F419F1ED}">
      <dgm:prSet/>
      <dgm:spPr>
        <a:noFill/>
      </dgm:spPr>
      <dgm:t>
        <a:bodyPr/>
        <a:lstStyle/>
        <a:p>
          <a:endParaRPr lang="fi-FI"/>
        </a:p>
      </dgm:t>
    </dgm:pt>
    <dgm:pt modelId="{D2740507-8074-482B-BA30-5ACC3F42318F}">
      <dgm:prSet phldrT="[Teksti]" custT="1"/>
      <dgm:spPr/>
      <dgm:t>
        <a:bodyPr/>
        <a:lstStyle/>
        <a:p>
          <a:r>
            <a:rPr lang="fi-FI" sz="1400" dirty="0">
              <a:latin typeface="TW Cen MT"/>
            </a:rPr>
            <a:t>Intohimo tuotekehitykseen ja </a:t>
          </a:r>
          <a:r>
            <a:rPr lang="fi-FI" sz="1400" dirty="0" err="1">
              <a:latin typeface="TW Cen MT"/>
            </a:rPr>
            <a:t>laatun</a:t>
          </a:r>
          <a:endParaRPr lang="fi-FI" sz="1400" dirty="0"/>
        </a:p>
      </dgm:t>
    </dgm:pt>
    <dgm:pt modelId="{BCC589D1-B6C8-4A17-A8CE-A44AA62BE373}" type="parTrans" cxnId="{F89874F2-C747-414F-BA18-FB75DF2D378C}">
      <dgm:prSet/>
      <dgm:spPr/>
      <dgm:t>
        <a:bodyPr/>
        <a:lstStyle/>
        <a:p>
          <a:endParaRPr lang="fi-FI"/>
        </a:p>
      </dgm:t>
    </dgm:pt>
    <dgm:pt modelId="{11303B00-6E35-4CB2-8CFE-BB7D04E2106A}" type="sibTrans" cxnId="{F89874F2-C747-414F-BA18-FB75DF2D378C}">
      <dgm:prSet/>
      <dgm:spPr>
        <a:noFill/>
      </dgm:spPr>
      <dgm:t>
        <a:bodyPr/>
        <a:lstStyle/>
        <a:p>
          <a:endParaRPr lang="fi-FI"/>
        </a:p>
      </dgm:t>
    </dgm:pt>
    <dgm:pt modelId="{BF4001B9-DE8F-4E25-ACD5-2F99C3847571}">
      <dgm:prSet phldrT="[Teksti]" custT="1"/>
      <dgm:spPr/>
      <dgm:t>
        <a:bodyPr/>
        <a:lstStyle/>
        <a:p>
          <a:r>
            <a:rPr lang="fi-FI" sz="1200" dirty="0">
              <a:latin typeface="TW Cen MT"/>
            </a:rPr>
            <a:t>Luonnostaan gluteenittomat raaka-ainee</a:t>
          </a:r>
          <a:r>
            <a:rPr lang="fi-FI" sz="1200" dirty="0"/>
            <a:t>t</a:t>
          </a:r>
        </a:p>
      </dgm:t>
    </dgm:pt>
    <dgm:pt modelId="{679F46CD-1B65-4A66-8157-30034ACBE905}" type="parTrans" cxnId="{BD936704-6BB0-4DF5-96B6-60D38920FA03}">
      <dgm:prSet/>
      <dgm:spPr/>
      <dgm:t>
        <a:bodyPr/>
        <a:lstStyle/>
        <a:p>
          <a:endParaRPr lang="fi-FI"/>
        </a:p>
      </dgm:t>
    </dgm:pt>
    <dgm:pt modelId="{5321810B-3CC7-45EC-8F9D-9CB524E0F21C}" type="sibTrans" cxnId="{BD936704-6BB0-4DF5-96B6-60D38920FA03}">
      <dgm:prSet/>
      <dgm:spPr>
        <a:noFill/>
      </dgm:spPr>
      <dgm:t>
        <a:bodyPr/>
        <a:lstStyle/>
        <a:p>
          <a:endParaRPr lang="fi-FI"/>
        </a:p>
      </dgm:t>
    </dgm:pt>
    <dgm:pt modelId="{2C98F342-9F53-48E6-8308-A08643D0671C}" type="pres">
      <dgm:prSet presAssocID="{5C6550B1-E89A-481B-BC40-508B271A975D}" presName="composite" presStyleCnt="0">
        <dgm:presLayoutVars>
          <dgm:chMax val="3"/>
          <dgm:animLvl val="lvl"/>
          <dgm:resizeHandles val="exact"/>
        </dgm:presLayoutVars>
      </dgm:prSet>
      <dgm:spPr/>
    </dgm:pt>
    <dgm:pt modelId="{8D6A136F-39E1-493A-85ED-40FAC777B943}" type="pres">
      <dgm:prSet presAssocID="{B62B0474-2104-4D26-B8EE-118FA9F4A908}" presName="gear1" presStyleLbl="node1" presStyleIdx="0" presStyleCnt="3" custLinFactNeighborX="-16843" custLinFactNeighborY="34218">
        <dgm:presLayoutVars>
          <dgm:chMax val="1"/>
          <dgm:bulletEnabled val="1"/>
        </dgm:presLayoutVars>
      </dgm:prSet>
      <dgm:spPr/>
    </dgm:pt>
    <dgm:pt modelId="{B3959FAF-FA40-4AE3-9018-6DA5FD20AA81}" type="pres">
      <dgm:prSet presAssocID="{B62B0474-2104-4D26-B8EE-118FA9F4A908}" presName="gear1srcNode" presStyleLbl="node1" presStyleIdx="0" presStyleCnt="3"/>
      <dgm:spPr/>
    </dgm:pt>
    <dgm:pt modelId="{8067843E-6698-484C-A21E-0AC2C35C777D}" type="pres">
      <dgm:prSet presAssocID="{B62B0474-2104-4D26-B8EE-118FA9F4A908}" presName="gear1dstNode" presStyleLbl="node1" presStyleIdx="0" presStyleCnt="3"/>
      <dgm:spPr/>
    </dgm:pt>
    <dgm:pt modelId="{5924EF29-B72A-43F0-9309-8D539876E8E1}" type="pres">
      <dgm:prSet presAssocID="{D2740507-8074-482B-BA30-5ACC3F42318F}" presName="gear2" presStyleLbl="node1" presStyleIdx="1" presStyleCnt="3" custLinFactNeighborX="49457" custLinFactNeighborY="-5000">
        <dgm:presLayoutVars>
          <dgm:chMax val="1"/>
          <dgm:bulletEnabled val="1"/>
        </dgm:presLayoutVars>
      </dgm:prSet>
      <dgm:spPr/>
    </dgm:pt>
    <dgm:pt modelId="{65FA1940-6812-4A0F-86F3-7EA1C3722610}" type="pres">
      <dgm:prSet presAssocID="{D2740507-8074-482B-BA30-5ACC3F42318F}" presName="gear2srcNode" presStyleLbl="node1" presStyleIdx="1" presStyleCnt="3"/>
      <dgm:spPr/>
    </dgm:pt>
    <dgm:pt modelId="{59EB4EF2-83A2-47EB-BCF8-B4C6D34FE74E}" type="pres">
      <dgm:prSet presAssocID="{D2740507-8074-482B-BA30-5ACC3F42318F}" presName="gear2dstNode" presStyleLbl="node1" presStyleIdx="1" presStyleCnt="3"/>
      <dgm:spPr/>
    </dgm:pt>
    <dgm:pt modelId="{8C7C5329-0D36-49A0-971C-1D32ABBB0336}" type="pres">
      <dgm:prSet presAssocID="{BF4001B9-DE8F-4E25-ACD5-2F99C3847571}" presName="gear3" presStyleLbl="node1" presStyleIdx="2" presStyleCnt="3" custLinFactNeighborX="45525" custLinFactNeighborY="-4454"/>
      <dgm:spPr/>
    </dgm:pt>
    <dgm:pt modelId="{5E92AD81-5C0A-4F70-A560-49D0F44D32CE}" type="pres">
      <dgm:prSet presAssocID="{BF4001B9-DE8F-4E25-ACD5-2F99C3847571}" presName="gear3tx" presStyleLbl="node1" presStyleIdx="2" presStyleCnt="3">
        <dgm:presLayoutVars>
          <dgm:chMax val="1"/>
          <dgm:bulletEnabled val="1"/>
        </dgm:presLayoutVars>
      </dgm:prSet>
      <dgm:spPr/>
    </dgm:pt>
    <dgm:pt modelId="{1D6CF6B8-C301-46D4-9717-79C481CBBCBB}" type="pres">
      <dgm:prSet presAssocID="{BF4001B9-DE8F-4E25-ACD5-2F99C3847571}" presName="gear3srcNode" presStyleLbl="node1" presStyleIdx="2" presStyleCnt="3"/>
      <dgm:spPr/>
    </dgm:pt>
    <dgm:pt modelId="{A50205C6-1D40-428F-9BA2-35B3ADC351CE}" type="pres">
      <dgm:prSet presAssocID="{BF4001B9-DE8F-4E25-ACD5-2F99C3847571}" presName="gear3dstNode" presStyleLbl="node1" presStyleIdx="2" presStyleCnt="3"/>
      <dgm:spPr/>
    </dgm:pt>
    <dgm:pt modelId="{FCBB1D18-32E6-49A5-A351-7FD2408051B6}" type="pres">
      <dgm:prSet presAssocID="{1CDC7F19-6048-489B-80A4-CBD8CE107352}" presName="connector1" presStyleLbl="sibTrans2D1" presStyleIdx="0" presStyleCnt="3" custAng="598393" custLinFactNeighborX="4175" custLinFactNeighborY="-2792"/>
      <dgm:spPr/>
    </dgm:pt>
    <dgm:pt modelId="{0B1C65CA-F5D4-4989-8C76-8D9466BAA789}" type="pres">
      <dgm:prSet presAssocID="{11303B00-6E35-4CB2-8CFE-BB7D04E2106A}" presName="connector2" presStyleLbl="sibTrans2D1" presStyleIdx="1" presStyleCnt="3" custAng="2436842" custLinFactNeighborX="11438" custLinFactNeighborY="2526"/>
      <dgm:spPr/>
    </dgm:pt>
    <dgm:pt modelId="{114272B5-AF61-4C12-A45F-AC54614FB1A6}" type="pres">
      <dgm:prSet presAssocID="{5321810B-3CC7-45EC-8F9D-9CB524E0F21C}" presName="connector3" presStyleLbl="sibTrans2D1" presStyleIdx="2" presStyleCnt="3" custLinFactNeighborX="43241" custLinFactNeighborY="-13410"/>
      <dgm:spPr/>
    </dgm:pt>
  </dgm:ptLst>
  <dgm:cxnLst>
    <dgm:cxn modelId="{BD936704-6BB0-4DF5-96B6-60D38920FA03}" srcId="{5C6550B1-E89A-481B-BC40-508B271A975D}" destId="{BF4001B9-DE8F-4E25-ACD5-2F99C3847571}" srcOrd="2" destOrd="0" parTransId="{679F46CD-1B65-4A66-8157-30034ACBE905}" sibTransId="{5321810B-3CC7-45EC-8F9D-9CB524E0F21C}"/>
    <dgm:cxn modelId="{E4BB4B19-EDD5-4100-BAFC-80D08C17B881}" type="presOf" srcId="{B62B0474-2104-4D26-B8EE-118FA9F4A908}" destId="{8D6A136F-39E1-493A-85ED-40FAC777B943}" srcOrd="0" destOrd="0" presId="urn:microsoft.com/office/officeart/2005/8/layout/gear1"/>
    <dgm:cxn modelId="{16A03A28-A1B5-4219-A575-19E42C05E55B}" type="presOf" srcId="{D2740507-8074-482B-BA30-5ACC3F42318F}" destId="{59EB4EF2-83A2-47EB-BCF8-B4C6D34FE74E}" srcOrd="2" destOrd="0" presId="urn:microsoft.com/office/officeart/2005/8/layout/gear1"/>
    <dgm:cxn modelId="{0BC4B029-29D5-4DCC-9D97-B29CD0DDC30F}" type="presOf" srcId="{D2740507-8074-482B-BA30-5ACC3F42318F}" destId="{65FA1940-6812-4A0F-86F3-7EA1C3722610}" srcOrd="1" destOrd="0" presId="urn:microsoft.com/office/officeart/2005/8/layout/gear1"/>
    <dgm:cxn modelId="{8279D060-A4C0-41A8-B94A-98841A4395C7}" type="presOf" srcId="{5321810B-3CC7-45EC-8F9D-9CB524E0F21C}" destId="{114272B5-AF61-4C12-A45F-AC54614FB1A6}" srcOrd="0" destOrd="0" presId="urn:microsoft.com/office/officeart/2005/8/layout/gear1"/>
    <dgm:cxn modelId="{397A8E49-AF79-49CB-8224-E64379D57035}" type="presOf" srcId="{B62B0474-2104-4D26-B8EE-118FA9F4A908}" destId="{8067843E-6698-484C-A21E-0AC2C35C777D}" srcOrd="2" destOrd="0" presId="urn:microsoft.com/office/officeart/2005/8/layout/gear1"/>
    <dgm:cxn modelId="{236CEF7B-6BA5-44D4-906E-7A4920FD9889}" type="presOf" srcId="{D2740507-8074-482B-BA30-5ACC3F42318F}" destId="{5924EF29-B72A-43F0-9309-8D539876E8E1}" srcOrd="0" destOrd="0" presId="urn:microsoft.com/office/officeart/2005/8/layout/gear1"/>
    <dgm:cxn modelId="{3609927E-EBFE-4A25-A74C-241EE8695105}" type="presOf" srcId="{BF4001B9-DE8F-4E25-ACD5-2F99C3847571}" destId="{8C7C5329-0D36-49A0-971C-1D32ABBB0336}" srcOrd="0" destOrd="0" presId="urn:microsoft.com/office/officeart/2005/8/layout/gear1"/>
    <dgm:cxn modelId="{2A580993-DB5E-4C37-BD50-3C358FBBCA53}" type="presOf" srcId="{BF4001B9-DE8F-4E25-ACD5-2F99C3847571}" destId="{5E92AD81-5C0A-4F70-A560-49D0F44D32CE}" srcOrd="1" destOrd="0" presId="urn:microsoft.com/office/officeart/2005/8/layout/gear1"/>
    <dgm:cxn modelId="{AF2874AC-34D2-480B-9312-5C70F419F1ED}" srcId="{5C6550B1-E89A-481B-BC40-508B271A975D}" destId="{B62B0474-2104-4D26-B8EE-118FA9F4A908}" srcOrd="0" destOrd="0" parTransId="{00805DAA-CA3C-4A66-A707-29324AA6AA18}" sibTransId="{1CDC7F19-6048-489B-80A4-CBD8CE107352}"/>
    <dgm:cxn modelId="{C00175AD-548A-4481-9F9B-B9C3FD2FB079}" type="presOf" srcId="{BF4001B9-DE8F-4E25-ACD5-2F99C3847571}" destId="{1D6CF6B8-C301-46D4-9717-79C481CBBCBB}" srcOrd="2" destOrd="0" presId="urn:microsoft.com/office/officeart/2005/8/layout/gear1"/>
    <dgm:cxn modelId="{ED73AFD3-0A12-40AB-86F3-84464CF272F2}" type="presOf" srcId="{11303B00-6E35-4CB2-8CFE-BB7D04E2106A}" destId="{0B1C65CA-F5D4-4989-8C76-8D9466BAA789}" srcOrd="0" destOrd="0" presId="urn:microsoft.com/office/officeart/2005/8/layout/gear1"/>
    <dgm:cxn modelId="{B9F93DD4-5A7B-4F22-B7EA-5FF27323DBA5}" type="presOf" srcId="{5C6550B1-E89A-481B-BC40-508B271A975D}" destId="{2C98F342-9F53-48E6-8308-A08643D0671C}" srcOrd="0" destOrd="0" presId="urn:microsoft.com/office/officeart/2005/8/layout/gear1"/>
    <dgm:cxn modelId="{112940D6-AFD4-4B27-AAC5-B558E2E13378}" type="presOf" srcId="{BF4001B9-DE8F-4E25-ACD5-2F99C3847571}" destId="{A50205C6-1D40-428F-9BA2-35B3ADC351CE}" srcOrd="3" destOrd="0" presId="urn:microsoft.com/office/officeart/2005/8/layout/gear1"/>
    <dgm:cxn modelId="{C5E272F2-CE6F-4312-9B49-4617A1840ADB}" type="presOf" srcId="{1CDC7F19-6048-489B-80A4-CBD8CE107352}" destId="{FCBB1D18-32E6-49A5-A351-7FD2408051B6}" srcOrd="0" destOrd="0" presId="urn:microsoft.com/office/officeart/2005/8/layout/gear1"/>
    <dgm:cxn modelId="{F89874F2-C747-414F-BA18-FB75DF2D378C}" srcId="{5C6550B1-E89A-481B-BC40-508B271A975D}" destId="{D2740507-8074-482B-BA30-5ACC3F42318F}" srcOrd="1" destOrd="0" parTransId="{BCC589D1-B6C8-4A17-A8CE-A44AA62BE373}" sibTransId="{11303B00-6E35-4CB2-8CFE-BB7D04E2106A}"/>
    <dgm:cxn modelId="{BD6A24FE-73B9-4DCF-988A-6F3A946310DB}" type="presOf" srcId="{B62B0474-2104-4D26-B8EE-118FA9F4A908}" destId="{B3959FAF-FA40-4AE3-9018-6DA5FD20AA81}" srcOrd="1" destOrd="0" presId="urn:microsoft.com/office/officeart/2005/8/layout/gear1"/>
    <dgm:cxn modelId="{28EE0DAB-3E33-48C8-A967-22B8A3939355}" type="presParOf" srcId="{2C98F342-9F53-48E6-8308-A08643D0671C}" destId="{8D6A136F-39E1-493A-85ED-40FAC777B943}" srcOrd="0" destOrd="0" presId="urn:microsoft.com/office/officeart/2005/8/layout/gear1"/>
    <dgm:cxn modelId="{65DC5970-D7B0-485B-998B-389CF71B172C}" type="presParOf" srcId="{2C98F342-9F53-48E6-8308-A08643D0671C}" destId="{B3959FAF-FA40-4AE3-9018-6DA5FD20AA81}" srcOrd="1" destOrd="0" presId="urn:microsoft.com/office/officeart/2005/8/layout/gear1"/>
    <dgm:cxn modelId="{A47A0985-C124-4A9D-BA5C-EB6FFA80D115}" type="presParOf" srcId="{2C98F342-9F53-48E6-8308-A08643D0671C}" destId="{8067843E-6698-484C-A21E-0AC2C35C777D}" srcOrd="2" destOrd="0" presId="urn:microsoft.com/office/officeart/2005/8/layout/gear1"/>
    <dgm:cxn modelId="{7D0CB8FC-9BCC-48EF-A040-76ED9F80D478}" type="presParOf" srcId="{2C98F342-9F53-48E6-8308-A08643D0671C}" destId="{5924EF29-B72A-43F0-9309-8D539876E8E1}" srcOrd="3" destOrd="0" presId="urn:microsoft.com/office/officeart/2005/8/layout/gear1"/>
    <dgm:cxn modelId="{5B194CE4-C8FB-4461-9232-FCB8285D9807}" type="presParOf" srcId="{2C98F342-9F53-48E6-8308-A08643D0671C}" destId="{65FA1940-6812-4A0F-86F3-7EA1C3722610}" srcOrd="4" destOrd="0" presId="urn:microsoft.com/office/officeart/2005/8/layout/gear1"/>
    <dgm:cxn modelId="{EC7A485C-7AEB-4FC4-933E-1F89F1263ABC}" type="presParOf" srcId="{2C98F342-9F53-48E6-8308-A08643D0671C}" destId="{59EB4EF2-83A2-47EB-BCF8-B4C6D34FE74E}" srcOrd="5" destOrd="0" presId="urn:microsoft.com/office/officeart/2005/8/layout/gear1"/>
    <dgm:cxn modelId="{1FDECC7A-AE30-47C9-AEA8-469D1C08B42C}" type="presParOf" srcId="{2C98F342-9F53-48E6-8308-A08643D0671C}" destId="{8C7C5329-0D36-49A0-971C-1D32ABBB0336}" srcOrd="6" destOrd="0" presId="urn:microsoft.com/office/officeart/2005/8/layout/gear1"/>
    <dgm:cxn modelId="{A9217E8E-B2B8-4B56-BB82-E8161662B261}" type="presParOf" srcId="{2C98F342-9F53-48E6-8308-A08643D0671C}" destId="{5E92AD81-5C0A-4F70-A560-49D0F44D32CE}" srcOrd="7" destOrd="0" presId="urn:microsoft.com/office/officeart/2005/8/layout/gear1"/>
    <dgm:cxn modelId="{7DBC699B-F4AA-42E4-804F-BD5F3A64471C}" type="presParOf" srcId="{2C98F342-9F53-48E6-8308-A08643D0671C}" destId="{1D6CF6B8-C301-46D4-9717-79C481CBBCBB}" srcOrd="8" destOrd="0" presId="urn:microsoft.com/office/officeart/2005/8/layout/gear1"/>
    <dgm:cxn modelId="{D0570F12-9A10-47BD-AA65-76B749855387}" type="presParOf" srcId="{2C98F342-9F53-48E6-8308-A08643D0671C}" destId="{A50205C6-1D40-428F-9BA2-35B3ADC351CE}" srcOrd="9" destOrd="0" presId="urn:microsoft.com/office/officeart/2005/8/layout/gear1"/>
    <dgm:cxn modelId="{A56BB328-A4F7-4967-84C4-21D94C7270D2}" type="presParOf" srcId="{2C98F342-9F53-48E6-8308-A08643D0671C}" destId="{FCBB1D18-32E6-49A5-A351-7FD2408051B6}" srcOrd="10" destOrd="0" presId="urn:microsoft.com/office/officeart/2005/8/layout/gear1"/>
    <dgm:cxn modelId="{2CCC6B8A-A00C-4E64-B779-30F09703B2D4}" type="presParOf" srcId="{2C98F342-9F53-48E6-8308-A08643D0671C}" destId="{0B1C65CA-F5D4-4989-8C76-8D9466BAA789}" srcOrd="11" destOrd="0" presId="urn:microsoft.com/office/officeart/2005/8/layout/gear1"/>
    <dgm:cxn modelId="{87137860-7995-4831-8337-309458D033C3}" type="presParOf" srcId="{2C98F342-9F53-48E6-8308-A08643D0671C}" destId="{114272B5-AF61-4C12-A45F-AC54614FB1A6}"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2A7B7C-97D9-484C-929A-A3AAE442FBB3}">
      <dsp:nvSpPr>
        <dsp:cNvPr id="0" name=""/>
        <dsp:cNvSpPr/>
      </dsp:nvSpPr>
      <dsp:spPr>
        <a:xfrm rot="5400000">
          <a:off x="6515449" y="-2576244"/>
          <a:ext cx="926202" cy="6510787"/>
        </a:xfrm>
        <a:prstGeom prst="round2SameRect">
          <a:avLst/>
        </a:prstGeom>
        <a:solidFill>
          <a:schemeClr val="accent6">
            <a:lumMod val="20000"/>
            <a:lumOff val="80000"/>
            <a:alpha val="90000"/>
          </a:scheme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0" algn="l" defTabSz="889000">
            <a:lnSpc>
              <a:spcPct val="90000"/>
            </a:lnSpc>
            <a:spcBef>
              <a:spcPct val="0"/>
            </a:spcBef>
            <a:spcAft>
              <a:spcPct val="15000"/>
            </a:spcAft>
            <a:buNone/>
          </a:pPr>
          <a:r>
            <a:rPr lang="fi-FI" sz="2000" b="0" i="0" u="none" kern="1200" dirty="0"/>
            <a:t>Tuotteiden korkea laatu ja paras elintarviketurvallisuus, gluteenittomuus, lisä- ja säilöntäaineettomuus</a:t>
          </a:r>
          <a:endParaRPr lang="fi-FI" sz="2000" b="0" kern="1200" dirty="0"/>
        </a:p>
      </dsp:txBody>
      <dsp:txXfrm rot="-5400000">
        <a:off x="3723157" y="261261"/>
        <a:ext cx="6465574" cy="835776"/>
      </dsp:txXfrm>
    </dsp:sp>
    <dsp:sp modelId="{71BF068A-732F-4B05-8C29-DB6EBB6F5743}">
      <dsp:nvSpPr>
        <dsp:cNvPr id="0" name=""/>
        <dsp:cNvSpPr/>
      </dsp:nvSpPr>
      <dsp:spPr>
        <a:xfrm>
          <a:off x="281654" y="103"/>
          <a:ext cx="3441503" cy="135809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fi-FI" sz="4000" kern="1200" dirty="0"/>
            <a:t>Turvallisuus</a:t>
          </a:r>
        </a:p>
      </dsp:txBody>
      <dsp:txXfrm>
        <a:off x="347951" y="66400"/>
        <a:ext cx="3308909" cy="1225498"/>
      </dsp:txXfrm>
    </dsp:sp>
    <dsp:sp modelId="{954D92B0-75FE-434D-BD2E-3CB8C2A9B955}">
      <dsp:nvSpPr>
        <dsp:cNvPr id="0" name=""/>
        <dsp:cNvSpPr/>
      </dsp:nvSpPr>
      <dsp:spPr>
        <a:xfrm rot="5400000">
          <a:off x="6515449" y="-1134475"/>
          <a:ext cx="926202" cy="6510787"/>
        </a:xfrm>
        <a:prstGeom prst="round2SameRect">
          <a:avLst/>
        </a:prstGeom>
        <a:solidFill>
          <a:schemeClr val="accent6">
            <a:lumMod val="20000"/>
            <a:lumOff val="80000"/>
            <a:alpha val="90000"/>
          </a:schemeClr>
        </a:solidFill>
        <a:ln w="12700" cap="flat" cmpd="sng" algn="ctr">
          <a:solidFill>
            <a:schemeClr val="bg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0" algn="l" defTabSz="889000">
            <a:lnSpc>
              <a:spcPct val="100000"/>
            </a:lnSpc>
            <a:spcBef>
              <a:spcPct val="0"/>
            </a:spcBef>
            <a:spcAft>
              <a:spcPct val="15000"/>
            </a:spcAft>
            <a:buFont typeface="Arial" panose="020B0604020202020204" pitchFamily="34" charset="0"/>
            <a:buNone/>
          </a:pPr>
          <a:r>
            <a:rPr lang="fi-FI" sz="2000" b="0" i="0" u="none" kern="1200" dirty="0"/>
            <a:t>Välitämme henkilöstöstämme, asiakkaistamme, yhteistyökumppaneistamme</a:t>
          </a:r>
          <a:endParaRPr lang="fi-FI" sz="2000" b="0" kern="1200" dirty="0"/>
        </a:p>
      </dsp:txBody>
      <dsp:txXfrm rot="-5400000">
        <a:off x="3723157" y="1703030"/>
        <a:ext cx="6465574" cy="835776"/>
      </dsp:txXfrm>
    </dsp:sp>
    <dsp:sp modelId="{A693EE68-993A-4A90-BA90-3BB9E46BB4F6}">
      <dsp:nvSpPr>
        <dsp:cNvPr id="0" name=""/>
        <dsp:cNvSpPr/>
      </dsp:nvSpPr>
      <dsp:spPr>
        <a:xfrm>
          <a:off x="281654" y="1441872"/>
          <a:ext cx="3441503" cy="135809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fi-FI" sz="4000" kern="1200" dirty="0"/>
            <a:t>Arvostus</a:t>
          </a:r>
          <a:endParaRPr lang="fi-FI" sz="5600" kern="1200" dirty="0"/>
        </a:p>
      </dsp:txBody>
      <dsp:txXfrm>
        <a:off x="347951" y="1508169"/>
        <a:ext cx="3308909" cy="1225498"/>
      </dsp:txXfrm>
    </dsp:sp>
    <dsp:sp modelId="{84AAA8EA-7D2A-4132-8045-8F1C1BA5B465}">
      <dsp:nvSpPr>
        <dsp:cNvPr id="0" name=""/>
        <dsp:cNvSpPr/>
      </dsp:nvSpPr>
      <dsp:spPr>
        <a:xfrm rot="5400000">
          <a:off x="6515449" y="307293"/>
          <a:ext cx="926202" cy="6510787"/>
        </a:xfrm>
        <a:prstGeom prst="round2SameRect">
          <a:avLst/>
        </a:prstGeom>
        <a:solidFill>
          <a:schemeClr val="accent6">
            <a:lumMod val="20000"/>
            <a:lumOff val="80000"/>
            <a:alpha val="90000"/>
          </a:schemeClr>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0" algn="l" defTabSz="889000">
            <a:lnSpc>
              <a:spcPct val="90000"/>
            </a:lnSpc>
            <a:spcBef>
              <a:spcPct val="0"/>
            </a:spcBef>
            <a:spcAft>
              <a:spcPct val="15000"/>
            </a:spcAft>
            <a:buNone/>
          </a:pPr>
          <a:r>
            <a:rPr lang="fi-FI" sz="2000" b="0" i="0" kern="1200" dirty="0"/>
            <a:t>Paikallinen työ, vastuunkanto ja tuloshakuisuus</a:t>
          </a:r>
          <a:endParaRPr lang="fi-FI" sz="2000" b="0" kern="1200" dirty="0"/>
        </a:p>
      </dsp:txBody>
      <dsp:txXfrm rot="-5400000">
        <a:off x="3723157" y="3144799"/>
        <a:ext cx="6465574" cy="835776"/>
      </dsp:txXfrm>
    </dsp:sp>
    <dsp:sp modelId="{DD869293-0FDB-4776-B0F3-4A0256EDCD6C}">
      <dsp:nvSpPr>
        <dsp:cNvPr id="0" name=""/>
        <dsp:cNvSpPr/>
      </dsp:nvSpPr>
      <dsp:spPr>
        <a:xfrm>
          <a:off x="281654" y="2883641"/>
          <a:ext cx="3441503" cy="1358092"/>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fi-FI" sz="4000" kern="1200" dirty="0"/>
            <a:t>Yrittäjyys</a:t>
          </a:r>
          <a:endParaRPr lang="fi-FI" sz="5600" kern="1200" dirty="0"/>
        </a:p>
      </dsp:txBody>
      <dsp:txXfrm>
        <a:off x="347951" y="2949938"/>
        <a:ext cx="3308909" cy="12254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A136F-39E1-493A-85ED-40FAC777B943}">
      <dsp:nvSpPr>
        <dsp:cNvPr id="0" name=""/>
        <dsp:cNvSpPr/>
      </dsp:nvSpPr>
      <dsp:spPr>
        <a:xfrm>
          <a:off x="1558640" y="3735922"/>
          <a:ext cx="2398823" cy="2398823"/>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i-FI" sz="1400" kern="1200" dirty="0">
              <a:latin typeface="TW Cen MT"/>
            </a:rPr>
            <a:t>Ammattitaito ja </a:t>
          </a:r>
          <a:r>
            <a:rPr lang="fi-FI" sz="1400" kern="1200" dirty="0" err="1">
              <a:latin typeface="TW Cen MT"/>
            </a:rPr>
            <a:t>asiakaslähtöisyyys</a:t>
          </a:r>
          <a:endParaRPr lang="fi-FI" sz="1400" kern="1200" dirty="0"/>
        </a:p>
      </dsp:txBody>
      <dsp:txXfrm>
        <a:off x="2040910" y="4297835"/>
        <a:ext cx="1434283" cy="1233044"/>
      </dsp:txXfrm>
    </dsp:sp>
    <dsp:sp modelId="{5924EF29-B72A-43F0-9309-8D539876E8E1}">
      <dsp:nvSpPr>
        <dsp:cNvPr id="0" name=""/>
        <dsp:cNvSpPr/>
      </dsp:nvSpPr>
      <dsp:spPr>
        <a:xfrm>
          <a:off x="1429821" y="2260868"/>
          <a:ext cx="1744599" cy="1744599"/>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i-FI" sz="1400" kern="1200" dirty="0">
              <a:latin typeface="TW Cen MT"/>
            </a:rPr>
            <a:t>Intohimo tuotekehitykseen ja </a:t>
          </a:r>
          <a:r>
            <a:rPr lang="fi-FI" sz="1400" kern="1200" dirty="0" err="1">
              <a:latin typeface="TW Cen MT"/>
            </a:rPr>
            <a:t>laatun</a:t>
          </a:r>
          <a:endParaRPr lang="fi-FI" sz="1400" kern="1200" dirty="0"/>
        </a:p>
      </dsp:txBody>
      <dsp:txXfrm>
        <a:off x="1869029" y="2702731"/>
        <a:ext cx="866183" cy="860873"/>
      </dsp:txXfrm>
    </dsp:sp>
    <dsp:sp modelId="{8C7C5329-0D36-49A0-971C-1D32ABBB0336}">
      <dsp:nvSpPr>
        <dsp:cNvPr id="0" name=""/>
        <dsp:cNvSpPr/>
      </dsp:nvSpPr>
      <dsp:spPr>
        <a:xfrm rot="20700000">
          <a:off x="2460062" y="1051257"/>
          <a:ext cx="1709351" cy="1709351"/>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fi-FI" sz="1200" kern="1200" dirty="0">
              <a:latin typeface="TW Cen MT"/>
            </a:rPr>
            <a:t>Luonnostaan gluteenittomat raaka-ainee</a:t>
          </a:r>
          <a:r>
            <a:rPr lang="fi-FI" sz="1200" kern="1200" dirty="0"/>
            <a:t>t</a:t>
          </a:r>
        </a:p>
      </dsp:txBody>
      <dsp:txXfrm rot="-20700000">
        <a:off x="2834973" y="1426168"/>
        <a:ext cx="959529" cy="959529"/>
      </dsp:txXfrm>
    </dsp:sp>
    <dsp:sp modelId="{FCBB1D18-32E6-49A5-A351-7FD2408051B6}">
      <dsp:nvSpPr>
        <dsp:cNvPr id="0" name=""/>
        <dsp:cNvSpPr/>
      </dsp:nvSpPr>
      <dsp:spPr>
        <a:xfrm rot="598393">
          <a:off x="1908250" y="2466342"/>
          <a:ext cx="3070494" cy="3070494"/>
        </a:xfrm>
        <a:prstGeom prst="circularArrow">
          <a:avLst>
            <a:gd name="adj1" fmla="val 4687"/>
            <a:gd name="adj2" fmla="val 299029"/>
            <a:gd name="adj3" fmla="val 2520061"/>
            <a:gd name="adj4" fmla="val 15852910"/>
            <a:gd name="adj5" fmla="val 5469"/>
          </a:avLst>
        </a:prstGeom>
        <a:noFill/>
        <a:ln>
          <a:noFill/>
        </a:ln>
        <a:effectLst/>
      </dsp:spPr>
      <dsp:style>
        <a:lnRef idx="0">
          <a:scrgbClr r="0" g="0" b="0"/>
        </a:lnRef>
        <a:fillRef idx="1">
          <a:scrgbClr r="0" g="0" b="0"/>
        </a:fillRef>
        <a:effectRef idx="0">
          <a:scrgbClr r="0" g="0" b="0"/>
        </a:effectRef>
        <a:fontRef idx="minor">
          <a:schemeClr val="lt1"/>
        </a:fontRef>
      </dsp:style>
    </dsp:sp>
    <dsp:sp modelId="{0B1C65CA-F5D4-4989-8C76-8D9466BAA789}">
      <dsp:nvSpPr>
        <dsp:cNvPr id="0" name=""/>
        <dsp:cNvSpPr/>
      </dsp:nvSpPr>
      <dsp:spPr>
        <a:xfrm rot="2436842">
          <a:off x="513200" y="2017719"/>
          <a:ext cx="2230906" cy="2230906"/>
        </a:xfrm>
        <a:prstGeom prst="leftCircularArrow">
          <a:avLst>
            <a:gd name="adj1" fmla="val 6452"/>
            <a:gd name="adj2" fmla="val 429999"/>
            <a:gd name="adj3" fmla="val 10489124"/>
            <a:gd name="adj4" fmla="val 14837806"/>
            <a:gd name="adj5" fmla="val 7527"/>
          </a:avLst>
        </a:prstGeom>
        <a:noFill/>
        <a:ln>
          <a:noFill/>
        </a:ln>
        <a:effectLst/>
      </dsp:spPr>
      <dsp:style>
        <a:lnRef idx="0">
          <a:scrgbClr r="0" g="0" b="0"/>
        </a:lnRef>
        <a:fillRef idx="1">
          <a:scrgbClr r="0" g="0" b="0"/>
        </a:fillRef>
        <a:effectRef idx="0">
          <a:scrgbClr r="0" g="0" b="0"/>
        </a:effectRef>
        <a:fontRef idx="minor">
          <a:schemeClr val="lt1"/>
        </a:fontRef>
      </dsp:style>
    </dsp:sp>
    <dsp:sp modelId="{114272B5-AF61-4C12-A45F-AC54614FB1A6}">
      <dsp:nvSpPr>
        <dsp:cNvPr id="0" name=""/>
        <dsp:cNvSpPr/>
      </dsp:nvSpPr>
      <dsp:spPr>
        <a:xfrm>
          <a:off x="2188862" y="446813"/>
          <a:ext cx="2405366" cy="2405366"/>
        </a:xfrm>
        <a:prstGeom prst="circularArrow">
          <a:avLst>
            <a:gd name="adj1" fmla="val 5984"/>
            <a:gd name="adj2" fmla="val 394124"/>
            <a:gd name="adj3" fmla="val 13313824"/>
            <a:gd name="adj4" fmla="val 10508221"/>
            <a:gd name="adj5" fmla="val 6981"/>
          </a:avLst>
        </a:prstGeom>
        <a:no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593073-3C94-443C-A432-165700640B7D}" type="datetimeFigureOut">
              <a:rPr lang="fi-FI" smtClean="0"/>
              <a:t>25.3.2022</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5C75E9-F928-4F7C-8419-03A4FA83D15F}" type="slidenum">
              <a:rPr lang="fi-FI" smtClean="0"/>
              <a:t>‹#›</a:t>
            </a:fld>
            <a:endParaRPr lang="fi-FI"/>
          </a:p>
        </p:txBody>
      </p:sp>
    </p:spTree>
    <p:extLst>
      <p:ext uri="{BB962C8B-B14F-4D97-AF65-F5344CB8AC3E}">
        <p14:creationId xmlns:p14="http://schemas.microsoft.com/office/powerpoint/2010/main" val="938671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B8D9D1-39F5-4E79-9E9A-7241F3FF1E32}"/>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0CE3C310-C0C7-41E3-A54E-0B3CB1147C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C10FE222-C33C-4AA5-AE42-258C91C940FD}"/>
              </a:ext>
            </a:extLst>
          </p:cNvPr>
          <p:cNvSpPr>
            <a:spLocks noGrp="1"/>
          </p:cNvSpPr>
          <p:nvPr>
            <p:ph type="dt" sz="half" idx="10"/>
          </p:nvPr>
        </p:nvSpPr>
        <p:spPr/>
        <p:txBody>
          <a:bodyPr/>
          <a:lstStyle/>
          <a:p>
            <a:fld id="{8A28E266-14C6-4B6D-860C-FD5A0AFAF1E9}" type="datetime1">
              <a:rPr lang="fi-FI" smtClean="0"/>
              <a:t>25.3.2022</a:t>
            </a:fld>
            <a:endParaRPr lang="fi-FI"/>
          </a:p>
        </p:txBody>
      </p:sp>
      <p:sp>
        <p:nvSpPr>
          <p:cNvPr id="5" name="Alatunnisteen paikkamerkki 4">
            <a:extLst>
              <a:ext uri="{FF2B5EF4-FFF2-40B4-BE49-F238E27FC236}">
                <a16:creationId xmlns:a16="http://schemas.microsoft.com/office/drawing/2014/main" id="{2DB442CC-7D52-4CFF-86B4-BF5EE4300388}"/>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B1201B0-7564-44DE-BCEB-5491AE16CD2A}"/>
              </a:ext>
            </a:extLst>
          </p:cNvPr>
          <p:cNvSpPr>
            <a:spLocks noGrp="1"/>
          </p:cNvSpPr>
          <p:nvPr>
            <p:ph type="sldNum" sz="quarter" idx="12"/>
          </p:nvPr>
        </p:nvSpPr>
        <p:spPr/>
        <p:txBody>
          <a:bodyPr/>
          <a:lstStyle/>
          <a:p>
            <a:fld id="{C530E2A9-C46D-4046-BC49-CF4C9B2CE96B}" type="slidenum">
              <a:rPr lang="fi-FI" smtClean="0"/>
              <a:t>‹#›</a:t>
            </a:fld>
            <a:endParaRPr lang="fi-FI"/>
          </a:p>
        </p:txBody>
      </p:sp>
    </p:spTree>
    <p:extLst>
      <p:ext uri="{BB962C8B-B14F-4D97-AF65-F5344CB8AC3E}">
        <p14:creationId xmlns:p14="http://schemas.microsoft.com/office/powerpoint/2010/main" val="1536857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483393F-A76E-47D8-9C0A-7B423E7DCCC2}"/>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6AD3A080-1C2E-4EA8-B93C-56E8435B96E2}"/>
              </a:ext>
            </a:extLst>
          </p:cNvPr>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73C8B1D-91EB-4F9A-A997-45F58B5C0148}"/>
              </a:ext>
            </a:extLst>
          </p:cNvPr>
          <p:cNvSpPr>
            <a:spLocks noGrp="1"/>
          </p:cNvSpPr>
          <p:nvPr>
            <p:ph type="dt" sz="half" idx="10"/>
          </p:nvPr>
        </p:nvSpPr>
        <p:spPr/>
        <p:txBody>
          <a:bodyPr/>
          <a:lstStyle/>
          <a:p>
            <a:fld id="{108406A9-C615-4652-84C0-42E6822A53C3}" type="datetime1">
              <a:rPr lang="fi-FI" smtClean="0"/>
              <a:t>25.3.2022</a:t>
            </a:fld>
            <a:endParaRPr lang="fi-FI"/>
          </a:p>
        </p:txBody>
      </p:sp>
      <p:sp>
        <p:nvSpPr>
          <p:cNvPr id="5" name="Alatunnisteen paikkamerkki 4">
            <a:extLst>
              <a:ext uri="{FF2B5EF4-FFF2-40B4-BE49-F238E27FC236}">
                <a16:creationId xmlns:a16="http://schemas.microsoft.com/office/drawing/2014/main" id="{E315BB10-A6B7-4401-868D-8B469C8DC2E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8F0D6DE-E64F-4CF9-B752-57914991CC2E}"/>
              </a:ext>
            </a:extLst>
          </p:cNvPr>
          <p:cNvSpPr>
            <a:spLocks noGrp="1"/>
          </p:cNvSpPr>
          <p:nvPr>
            <p:ph type="sldNum" sz="quarter" idx="12"/>
          </p:nvPr>
        </p:nvSpPr>
        <p:spPr/>
        <p:txBody>
          <a:bodyPr/>
          <a:lstStyle/>
          <a:p>
            <a:fld id="{C530E2A9-C46D-4046-BC49-CF4C9B2CE96B}" type="slidenum">
              <a:rPr lang="fi-FI" smtClean="0"/>
              <a:t>‹#›</a:t>
            </a:fld>
            <a:endParaRPr lang="fi-FI"/>
          </a:p>
        </p:txBody>
      </p:sp>
    </p:spTree>
    <p:extLst>
      <p:ext uri="{BB962C8B-B14F-4D97-AF65-F5344CB8AC3E}">
        <p14:creationId xmlns:p14="http://schemas.microsoft.com/office/powerpoint/2010/main" val="2013041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35929746-7156-4AEE-98F5-97146D4802E1}"/>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2D90268E-E887-464B-B86C-CAC6ADC7FCAA}"/>
              </a:ext>
            </a:extLst>
          </p:cNvPr>
          <p:cNvSpPr>
            <a:spLocks noGrp="1"/>
          </p:cNvSpPr>
          <p:nvPr>
            <p:ph type="body" orient="vert" idx="1"/>
          </p:nvPr>
        </p:nvSpPr>
        <p:spPr>
          <a:xfrm>
            <a:off x="838200" y="365125"/>
            <a:ext cx="7734300" cy="5811838"/>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7C9CF27C-0660-4FBC-986D-C767CFF88E7C}"/>
              </a:ext>
            </a:extLst>
          </p:cNvPr>
          <p:cNvSpPr>
            <a:spLocks noGrp="1"/>
          </p:cNvSpPr>
          <p:nvPr>
            <p:ph type="dt" sz="half" idx="10"/>
          </p:nvPr>
        </p:nvSpPr>
        <p:spPr/>
        <p:txBody>
          <a:bodyPr/>
          <a:lstStyle/>
          <a:p>
            <a:fld id="{32EDA611-4C50-43CD-92C4-B322774E71FA}" type="datetime1">
              <a:rPr lang="fi-FI" smtClean="0"/>
              <a:t>25.3.2022</a:t>
            </a:fld>
            <a:endParaRPr lang="fi-FI"/>
          </a:p>
        </p:txBody>
      </p:sp>
      <p:sp>
        <p:nvSpPr>
          <p:cNvPr id="5" name="Alatunnisteen paikkamerkki 4">
            <a:extLst>
              <a:ext uri="{FF2B5EF4-FFF2-40B4-BE49-F238E27FC236}">
                <a16:creationId xmlns:a16="http://schemas.microsoft.com/office/drawing/2014/main" id="{99A9BDE1-E2EC-4CFB-B1CD-22B478D7A57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505FB74-E011-4A38-A46C-38F571868C37}"/>
              </a:ext>
            </a:extLst>
          </p:cNvPr>
          <p:cNvSpPr>
            <a:spLocks noGrp="1"/>
          </p:cNvSpPr>
          <p:nvPr>
            <p:ph type="sldNum" sz="quarter" idx="12"/>
          </p:nvPr>
        </p:nvSpPr>
        <p:spPr/>
        <p:txBody>
          <a:bodyPr/>
          <a:lstStyle/>
          <a:p>
            <a:fld id="{C530E2A9-C46D-4046-BC49-CF4C9B2CE96B}" type="slidenum">
              <a:rPr lang="fi-FI" smtClean="0"/>
              <a:t>‹#›</a:t>
            </a:fld>
            <a:endParaRPr lang="fi-FI"/>
          </a:p>
        </p:txBody>
      </p:sp>
    </p:spTree>
    <p:extLst>
      <p:ext uri="{BB962C8B-B14F-4D97-AF65-F5344CB8AC3E}">
        <p14:creationId xmlns:p14="http://schemas.microsoft.com/office/powerpoint/2010/main" val="218971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8140B45-6579-4D5E-93A5-875E8E31EA7D}"/>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75C9204A-ADAA-4BD1-B8E5-C52CB921871E}"/>
              </a:ext>
            </a:extLst>
          </p:cNvPr>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AAB80EB-EF69-4ADF-A266-61E008BA1B88}"/>
              </a:ext>
            </a:extLst>
          </p:cNvPr>
          <p:cNvSpPr>
            <a:spLocks noGrp="1"/>
          </p:cNvSpPr>
          <p:nvPr>
            <p:ph type="dt" sz="half" idx="10"/>
          </p:nvPr>
        </p:nvSpPr>
        <p:spPr/>
        <p:txBody>
          <a:bodyPr/>
          <a:lstStyle/>
          <a:p>
            <a:fld id="{3D129C6E-4F8F-4A7B-84E5-AA23DA159E27}" type="datetime1">
              <a:rPr lang="fi-FI" smtClean="0"/>
              <a:t>25.3.2022</a:t>
            </a:fld>
            <a:endParaRPr lang="fi-FI"/>
          </a:p>
        </p:txBody>
      </p:sp>
      <p:sp>
        <p:nvSpPr>
          <p:cNvPr id="5" name="Alatunnisteen paikkamerkki 4">
            <a:extLst>
              <a:ext uri="{FF2B5EF4-FFF2-40B4-BE49-F238E27FC236}">
                <a16:creationId xmlns:a16="http://schemas.microsoft.com/office/drawing/2014/main" id="{6BB389FC-20DD-49D5-A205-4A792DD8664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725FB99-BAAB-4860-95C5-B23D88ED859E}"/>
              </a:ext>
            </a:extLst>
          </p:cNvPr>
          <p:cNvSpPr>
            <a:spLocks noGrp="1"/>
          </p:cNvSpPr>
          <p:nvPr>
            <p:ph type="sldNum" sz="quarter" idx="12"/>
          </p:nvPr>
        </p:nvSpPr>
        <p:spPr/>
        <p:txBody>
          <a:bodyPr/>
          <a:lstStyle/>
          <a:p>
            <a:fld id="{C530E2A9-C46D-4046-BC49-CF4C9B2CE96B}" type="slidenum">
              <a:rPr lang="fi-FI" smtClean="0"/>
              <a:t>‹#›</a:t>
            </a:fld>
            <a:endParaRPr lang="fi-FI"/>
          </a:p>
        </p:txBody>
      </p:sp>
    </p:spTree>
    <p:extLst>
      <p:ext uri="{BB962C8B-B14F-4D97-AF65-F5344CB8AC3E}">
        <p14:creationId xmlns:p14="http://schemas.microsoft.com/office/powerpoint/2010/main" val="2804138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C74279D-37CC-42A5-85CE-4A693D23F7F2}"/>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554F3B53-6C33-4E32-80B6-354C0A85D6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4" name="Päivämäärän paikkamerkki 3">
            <a:extLst>
              <a:ext uri="{FF2B5EF4-FFF2-40B4-BE49-F238E27FC236}">
                <a16:creationId xmlns:a16="http://schemas.microsoft.com/office/drawing/2014/main" id="{4F2F6C4E-DB8B-4C75-8800-FDA3B31CC4A1}"/>
              </a:ext>
            </a:extLst>
          </p:cNvPr>
          <p:cNvSpPr>
            <a:spLocks noGrp="1"/>
          </p:cNvSpPr>
          <p:nvPr>
            <p:ph type="dt" sz="half" idx="10"/>
          </p:nvPr>
        </p:nvSpPr>
        <p:spPr/>
        <p:txBody>
          <a:bodyPr/>
          <a:lstStyle/>
          <a:p>
            <a:fld id="{F457E678-7647-4A2B-857A-5050472EB924}" type="datetime1">
              <a:rPr lang="fi-FI" smtClean="0"/>
              <a:t>25.3.2022</a:t>
            </a:fld>
            <a:endParaRPr lang="fi-FI"/>
          </a:p>
        </p:txBody>
      </p:sp>
      <p:sp>
        <p:nvSpPr>
          <p:cNvPr id="5" name="Alatunnisteen paikkamerkki 4">
            <a:extLst>
              <a:ext uri="{FF2B5EF4-FFF2-40B4-BE49-F238E27FC236}">
                <a16:creationId xmlns:a16="http://schemas.microsoft.com/office/drawing/2014/main" id="{768D4E72-22C7-4B72-B505-E3B377B9A87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E8EF82D7-B2D8-46B0-86C7-4DA468B45226}"/>
              </a:ext>
            </a:extLst>
          </p:cNvPr>
          <p:cNvSpPr>
            <a:spLocks noGrp="1"/>
          </p:cNvSpPr>
          <p:nvPr>
            <p:ph type="sldNum" sz="quarter" idx="12"/>
          </p:nvPr>
        </p:nvSpPr>
        <p:spPr/>
        <p:txBody>
          <a:bodyPr/>
          <a:lstStyle/>
          <a:p>
            <a:fld id="{C530E2A9-C46D-4046-BC49-CF4C9B2CE96B}" type="slidenum">
              <a:rPr lang="fi-FI" smtClean="0"/>
              <a:t>‹#›</a:t>
            </a:fld>
            <a:endParaRPr lang="fi-FI"/>
          </a:p>
        </p:txBody>
      </p:sp>
    </p:spTree>
    <p:extLst>
      <p:ext uri="{BB962C8B-B14F-4D97-AF65-F5344CB8AC3E}">
        <p14:creationId xmlns:p14="http://schemas.microsoft.com/office/powerpoint/2010/main" val="1018531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7445E4-54D3-453C-95B2-BC746446B260}"/>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6454B8E1-FD10-4F27-96FD-47CCE67326CC}"/>
              </a:ext>
            </a:extLst>
          </p:cNvPr>
          <p:cNvSpPr>
            <a:spLocks noGrp="1"/>
          </p:cNvSpPr>
          <p:nvPr>
            <p:ph sz="half" idx="1"/>
          </p:nvPr>
        </p:nvSpPr>
        <p:spPr>
          <a:xfrm>
            <a:off x="838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B27C307F-7CE3-4383-94FC-C79EF5735D6B}"/>
              </a:ext>
            </a:extLst>
          </p:cNvPr>
          <p:cNvSpPr>
            <a:spLocks noGrp="1"/>
          </p:cNvSpPr>
          <p:nvPr>
            <p:ph sz="half" idx="2"/>
          </p:nvPr>
        </p:nvSpPr>
        <p:spPr>
          <a:xfrm>
            <a:off x="6172200" y="1825625"/>
            <a:ext cx="51816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F9812924-29AC-42CB-AF6A-27189D373188}"/>
              </a:ext>
            </a:extLst>
          </p:cNvPr>
          <p:cNvSpPr>
            <a:spLocks noGrp="1"/>
          </p:cNvSpPr>
          <p:nvPr>
            <p:ph type="dt" sz="half" idx="10"/>
          </p:nvPr>
        </p:nvSpPr>
        <p:spPr/>
        <p:txBody>
          <a:bodyPr/>
          <a:lstStyle/>
          <a:p>
            <a:fld id="{027A885D-1813-4187-9FD0-A2A26C568D5D}" type="datetime1">
              <a:rPr lang="fi-FI" smtClean="0"/>
              <a:t>25.3.2022</a:t>
            </a:fld>
            <a:endParaRPr lang="fi-FI"/>
          </a:p>
        </p:txBody>
      </p:sp>
      <p:sp>
        <p:nvSpPr>
          <p:cNvPr id="6" name="Alatunnisteen paikkamerkki 5">
            <a:extLst>
              <a:ext uri="{FF2B5EF4-FFF2-40B4-BE49-F238E27FC236}">
                <a16:creationId xmlns:a16="http://schemas.microsoft.com/office/drawing/2014/main" id="{5BC8FE8C-99C1-42BC-A7EC-3ECF07A9B2A9}"/>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E4CCDA9C-F651-4811-8CCC-B547C3D9375F}"/>
              </a:ext>
            </a:extLst>
          </p:cNvPr>
          <p:cNvSpPr>
            <a:spLocks noGrp="1"/>
          </p:cNvSpPr>
          <p:nvPr>
            <p:ph type="sldNum" sz="quarter" idx="12"/>
          </p:nvPr>
        </p:nvSpPr>
        <p:spPr/>
        <p:txBody>
          <a:bodyPr/>
          <a:lstStyle/>
          <a:p>
            <a:fld id="{C530E2A9-C46D-4046-BC49-CF4C9B2CE96B}" type="slidenum">
              <a:rPr lang="fi-FI" smtClean="0"/>
              <a:t>‹#›</a:t>
            </a:fld>
            <a:endParaRPr lang="fi-FI"/>
          </a:p>
        </p:txBody>
      </p:sp>
    </p:spTree>
    <p:extLst>
      <p:ext uri="{BB962C8B-B14F-4D97-AF65-F5344CB8AC3E}">
        <p14:creationId xmlns:p14="http://schemas.microsoft.com/office/powerpoint/2010/main" val="3252676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E31B0E-0F0D-4B71-A683-A832B6F08336}"/>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8FAC3F52-3B82-4DA7-B8F8-17CDDBE170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Sisällön paikkamerkki 3">
            <a:extLst>
              <a:ext uri="{FF2B5EF4-FFF2-40B4-BE49-F238E27FC236}">
                <a16:creationId xmlns:a16="http://schemas.microsoft.com/office/drawing/2014/main" id="{43A1F2CD-DD3B-4DC8-9D2B-D823AA86C20C}"/>
              </a:ext>
            </a:extLst>
          </p:cNvPr>
          <p:cNvSpPr>
            <a:spLocks noGrp="1"/>
          </p:cNvSpPr>
          <p:nvPr>
            <p:ph sz="half" idx="2"/>
          </p:nvPr>
        </p:nvSpPr>
        <p:spPr>
          <a:xfrm>
            <a:off x="839788" y="2505075"/>
            <a:ext cx="5157787"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E2045F7F-4C2C-4494-BC49-6DF4569274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Sisällön paikkamerkki 5">
            <a:extLst>
              <a:ext uri="{FF2B5EF4-FFF2-40B4-BE49-F238E27FC236}">
                <a16:creationId xmlns:a16="http://schemas.microsoft.com/office/drawing/2014/main" id="{914A7233-EEEC-41F4-9EEE-7BA2078D1FEA}"/>
              </a:ext>
            </a:extLst>
          </p:cNvPr>
          <p:cNvSpPr>
            <a:spLocks noGrp="1"/>
          </p:cNvSpPr>
          <p:nvPr>
            <p:ph sz="quarter" idx="4"/>
          </p:nvPr>
        </p:nvSpPr>
        <p:spPr>
          <a:xfrm>
            <a:off x="6172200" y="2505075"/>
            <a:ext cx="5183188" cy="368458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F4E33F83-239B-44DB-9B2B-E47D3D8914C8}"/>
              </a:ext>
            </a:extLst>
          </p:cNvPr>
          <p:cNvSpPr>
            <a:spLocks noGrp="1"/>
          </p:cNvSpPr>
          <p:nvPr>
            <p:ph type="dt" sz="half" idx="10"/>
          </p:nvPr>
        </p:nvSpPr>
        <p:spPr/>
        <p:txBody>
          <a:bodyPr/>
          <a:lstStyle/>
          <a:p>
            <a:fld id="{6D0434D2-AB41-47FD-8045-2E26CF9EB992}" type="datetime1">
              <a:rPr lang="fi-FI" smtClean="0"/>
              <a:t>25.3.2022</a:t>
            </a:fld>
            <a:endParaRPr lang="fi-FI"/>
          </a:p>
        </p:txBody>
      </p:sp>
      <p:sp>
        <p:nvSpPr>
          <p:cNvPr id="8" name="Alatunnisteen paikkamerkki 7">
            <a:extLst>
              <a:ext uri="{FF2B5EF4-FFF2-40B4-BE49-F238E27FC236}">
                <a16:creationId xmlns:a16="http://schemas.microsoft.com/office/drawing/2014/main" id="{6C2AD2ED-F07E-4E3F-AB72-764B92A0F025}"/>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C36E56C8-9862-4B51-9FB1-2E5AB1707F0E}"/>
              </a:ext>
            </a:extLst>
          </p:cNvPr>
          <p:cNvSpPr>
            <a:spLocks noGrp="1"/>
          </p:cNvSpPr>
          <p:nvPr>
            <p:ph type="sldNum" sz="quarter" idx="12"/>
          </p:nvPr>
        </p:nvSpPr>
        <p:spPr/>
        <p:txBody>
          <a:bodyPr/>
          <a:lstStyle/>
          <a:p>
            <a:fld id="{C530E2A9-C46D-4046-BC49-CF4C9B2CE96B}" type="slidenum">
              <a:rPr lang="fi-FI" smtClean="0"/>
              <a:t>‹#›</a:t>
            </a:fld>
            <a:endParaRPr lang="fi-FI"/>
          </a:p>
        </p:txBody>
      </p:sp>
    </p:spTree>
    <p:extLst>
      <p:ext uri="{BB962C8B-B14F-4D97-AF65-F5344CB8AC3E}">
        <p14:creationId xmlns:p14="http://schemas.microsoft.com/office/powerpoint/2010/main" val="2977112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F5F7E9B-2041-4F2E-8DCA-0FA40C739807}"/>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294CFF61-F623-4778-88E5-C5F8EC5E8BAD}"/>
              </a:ext>
            </a:extLst>
          </p:cNvPr>
          <p:cNvSpPr>
            <a:spLocks noGrp="1"/>
          </p:cNvSpPr>
          <p:nvPr>
            <p:ph type="dt" sz="half" idx="10"/>
          </p:nvPr>
        </p:nvSpPr>
        <p:spPr/>
        <p:txBody>
          <a:bodyPr/>
          <a:lstStyle/>
          <a:p>
            <a:fld id="{10E4F32D-46D7-4B3C-B14D-A73658279B4E}" type="datetime1">
              <a:rPr lang="fi-FI" smtClean="0"/>
              <a:t>25.3.2022</a:t>
            </a:fld>
            <a:endParaRPr lang="fi-FI"/>
          </a:p>
        </p:txBody>
      </p:sp>
      <p:sp>
        <p:nvSpPr>
          <p:cNvPr id="4" name="Alatunnisteen paikkamerkki 3">
            <a:extLst>
              <a:ext uri="{FF2B5EF4-FFF2-40B4-BE49-F238E27FC236}">
                <a16:creationId xmlns:a16="http://schemas.microsoft.com/office/drawing/2014/main" id="{785F3464-D4F0-4FE9-A470-D65F9F086D69}"/>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C574177E-04E7-4713-85FB-59E8944B4D26}"/>
              </a:ext>
            </a:extLst>
          </p:cNvPr>
          <p:cNvSpPr>
            <a:spLocks noGrp="1"/>
          </p:cNvSpPr>
          <p:nvPr>
            <p:ph type="sldNum" sz="quarter" idx="12"/>
          </p:nvPr>
        </p:nvSpPr>
        <p:spPr/>
        <p:txBody>
          <a:bodyPr/>
          <a:lstStyle/>
          <a:p>
            <a:fld id="{C530E2A9-C46D-4046-BC49-CF4C9B2CE96B}" type="slidenum">
              <a:rPr lang="fi-FI" smtClean="0"/>
              <a:t>‹#›</a:t>
            </a:fld>
            <a:endParaRPr lang="fi-FI"/>
          </a:p>
        </p:txBody>
      </p:sp>
    </p:spTree>
    <p:extLst>
      <p:ext uri="{BB962C8B-B14F-4D97-AF65-F5344CB8AC3E}">
        <p14:creationId xmlns:p14="http://schemas.microsoft.com/office/powerpoint/2010/main" val="1860562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9643E2DA-9CF8-4A0C-B7ED-4F293356126C}"/>
              </a:ext>
            </a:extLst>
          </p:cNvPr>
          <p:cNvSpPr>
            <a:spLocks noGrp="1"/>
          </p:cNvSpPr>
          <p:nvPr>
            <p:ph type="dt" sz="half" idx="10"/>
          </p:nvPr>
        </p:nvSpPr>
        <p:spPr/>
        <p:txBody>
          <a:bodyPr/>
          <a:lstStyle/>
          <a:p>
            <a:fld id="{81B5FF19-ABD2-4EFC-A29D-F7229B6F2882}" type="datetime1">
              <a:rPr lang="fi-FI" smtClean="0"/>
              <a:t>25.3.2022</a:t>
            </a:fld>
            <a:endParaRPr lang="fi-FI"/>
          </a:p>
        </p:txBody>
      </p:sp>
      <p:sp>
        <p:nvSpPr>
          <p:cNvPr id="3" name="Alatunnisteen paikkamerkki 2">
            <a:extLst>
              <a:ext uri="{FF2B5EF4-FFF2-40B4-BE49-F238E27FC236}">
                <a16:creationId xmlns:a16="http://schemas.microsoft.com/office/drawing/2014/main" id="{46F6F52C-1382-452A-916B-EA281CC5B541}"/>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7E7F1447-4A69-42FE-818A-D4EBD953E108}"/>
              </a:ext>
            </a:extLst>
          </p:cNvPr>
          <p:cNvSpPr>
            <a:spLocks noGrp="1"/>
          </p:cNvSpPr>
          <p:nvPr>
            <p:ph type="sldNum" sz="quarter" idx="12"/>
          </p:nvPr>
        </p:nvSpPr>
        <p:spPr/>
        <p:txBody>
          <a:bodyPr/>
          <a:lstStyle/>
          <a:p>
            <a:fld id="{C530E2A9-C46D-4046-BC49-CF4C9B2CE96B}" type="slidenum">
              <a:rPr lang="fi-FI" smtClean="0"/>
              <a:t>‹#›</a:t>
            </a:fld>
            <a:endParaRPr lang="fi-FI"/>
          </a:p>
        </p:txBody>
      </p:sp>
    </p:spTree>
    <p:extLst>
      <p:ext uri="{BB962C8B-B14F-4D97-AF65-F5344CB8AC3E}">
        <p14:creationId xmlns:p14="http://schemas.microsoft.com/office/powerpoint/2010/main" val="1198157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4FEB8F7-8F57-4410-BA93-0E0088A9B581}"/>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C340F56C-93B4-4580-9099-15B202B5AB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1B6BBE9D-86B4-4038-9D83-89BA6C5D0D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a:extLst>
              <a:ext uri="{FF2B5EF4-FFF2-40B4-BE49-F238E27FC236}">
                <a16:creationId xmlns:a16="http://schemas.microsoft.com/office/drawing/2014/main" id="{31E2712A-2B91-4701-AC40-2CBF3323EF36}"/>
              </a:ext>
            </a:extLst>
          </p:cNvPr>
          <p:cNvSpPr>
            <a:spLocks noGrp="1"/>
          </p:cNvSpPr>
          <p:nvPr>
            <p:ph type="dt" sz="half" idx="10"/>
          </p:nvPr>
        </p:nvSpPr>
        <p:spPr/>
        <p:txBody>
          <a:bodyPr/>
          <a:lstStyle/>
          <a:p>
            <a:fld id="{9FDEDB01-2231-452C-8C92-A17AF6273E10}" type="datetime1">
              <a:rPr lang="fi-FI" smtClean="0"/>
              <a:t>25.3.2022</a:t>
            </a:fld>
            <a:endParaRPr lang="fi-FI"/>
          </a:p>
        </p:txBody>
      </p:sp>
      <p:sp>
        <p:nvSpPr>
          <p:cNvPr id="6" name="Alatunnisteen paikkamerkki 5">
            <a:extLst>
              <a:ext uri="{FF2B5EF4-FFF2-40B4-BE49-F238E27FC236}">
                <a16:creationId xmlns:a16="http://schemas.microsoft.com/office/drawing/2014/main" id="{B6F330E3-596B-4537-9C84-2ED4AC56EF9E}"/>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8F19E9D-48D6-45D8-80AD-EF081D600BEF}"/>
              </a:ext>
            </a:extLst>
          </p:cNvPr>
          <p:cNvSpPr>
            <a:spLocks noGrp="1"/>
          </p:cNvSpPr>
          <p:nvPr>
            <p:ph type="sldNum" sz="quarter" idx="12"/>
          </p:nvPr>
        </p:nvSpPr>
        <p:spPr/>
        <p:txBody>
          <a:bodyPr/>
          <a:lstStyle/>
          <a:p>
            <a:fld id="{C530E2A9-C46D-4046-BC49-CF4C9B2CE96B}" type="slidenum">
              <a:rPr lang="fi-FI" smtClean="0"/>
              <a:t>‹#›</a:t>
            </a:fld>
            <a:endParaRPr lang="fi-FI"/>
          </a:p>
        </p:txBody>
      </p:sp>
    </p:spTree>
    <p:extLst>
      <p:ext uri="{BB962C8B-B14F-4D97-AF65-F5344CB8AC3E}">
        <p14:creationId xmlns:p14="http://schemas.microsoft.com/office/powerpoint/2010/main" val="205451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2EC0005-C26D-4F6B-9B78-AF79CF363E08}"/>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1178D7EB-AE5C-44F1-980F-150AA4753D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i-FI"/>
              <a:t>Lisää kuva napsauttamalla kuvaketta</a:t>
            </a:r>
          </a:p>
        </p:txBody>
      </p:sp>
      <p:sp>
        <p:nvSpPr>
          <p:cNvPr id="4" name="Tekstin paikkamerkki 3">
            <a:extLst>
              <a:ext uri="{FF2B5EF4-FFF2-40B4-BE49-F238E27FC236}">
                <a16:creationId xmlns:a16="http://schemas.microsoft.com/office/drawing/2014/main" id="{5BCBF18F-FCB3-4826-9011-2EC91163BB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a:extLst>
              <a:ext uri="{FF2B5EF4-FFF2-40B4-BE49-F238E27FC236}">
                <a16:creationId xmlns:a16="http://schemas.microsoft.com/office/drawing/2014/main" id="{1849A48F-2B60-4E8B-BC36-A8B62E526384}"/>
              </a:ext>
            </a:extLst>
          </p:cNvPr>
          <p:cNvSpPr>
            <a:spLocks noGrp="1"/>
          </p:cNvSpPr>
          <p:nvPr>
            <p:ph type="dt" sz="half" idx="10"/>
          </p:nvPr>
        </p:nvSpPr>
        <p:spPr/>
        <p:txBody>
          <a:bodyPr/>
          <a:lstStyle/>
          <a:p>
            <a:fld id="{0AEAC5F5-D1C1-497D-874C-38DD8622AEC1}" type="datetime1">
              <a:rPr lang="fi-FI" smtClean="0"/>
              <a:t>25.3.2022</a:t>
            </a:fld>
            <a:endParaRPr lang="fi-FI"/>
          </a:p>
        </p:txBody>
      </p:sp>
      <p:sp>
        <p:nvSpPr>
          <p:cNvPr id="6" name="Alatunnisteen paikkamerkki 5">
            <a:extLst>
              <a:ext uri="{FF2B5EF4-FFF2-40B4-BE49-F238E27FC236}">
                <a16:creationId xmlns:a16="http://schemas.microsoft.com/office/drawing/2014/main" id="{747C75F6-EE88-4073-A8F3-9CCFABCB42C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D5A985BD-F211-421F-BC7F-E312E81A4BF7}"/>
              </a:ext>
            </a:extLst>
          </p:cNvPr>
          <p:cNvSpPr>
            <a:spLocks noGrp="1"/>
          </p:cNvSpPr>
          <p:nvPr>
            <p:ph type="sldNum" sz="quarter" idx="12"/>
          </p:nvPr>
        </p:nvSpPr>
        <p:spPr/>
        <p:txBody>
          <a:bodyPr/>
          <a:lstStyle/>
          <a:p>
            <a:fld id="{C530E2A9-C46D-4046-BC49-CF4C9B2CE96B}" type="slidenum">
              <a:rPr lang="fi-FI" smtClean="0"/>
              <a:t>‹#›</a:t>
            </a:fld>
            <a:endParaRPr lang="fi-FI"/>
          </a:p>
        </p:txBody>
      </p:sp>
    </p:spTree>
    <p:extLst>
      <p:ext uri="{BB962C8B-B14F-4D97-AF65-F5344CB8AC3E}">
        <p14:creationId xmlns:p14="http://schemas.microsoft.com/office/powerpoint/2010/main" val="4793800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9951FF77-E96B-40AA-A745-D95B0EC546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22F88867-4AE3-4ABB-8034-B9D1B127B1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109C373-786E-4A9E-85E7-415E234229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FFD0D2-7D55-4E73-B69C-B50C6AF776D0}" type="datetime1">
              <a:rPr lang="fi-FI" smtClean="0"/>
              <a:t>25.3.2022</a:t>
            </a:fld>
            <a:endParaRPr lang="fi-FI"/>
          </a:p>
        </p:txBody>
      </p:sp>
      <p:sp>
        <p:nvSpPr>
          <p:cNvPr id="5" name="Alatunnisteen paikkamerkki 4">
            <a:extLst>
              <a:ext uri="{FF2B5EF4-FFF2-40B4-BE49-F238E27FC236}">
                <a16:creationId xmlns:a16="http://schemas.microsoft.com/office/drawing/2014/main" id="{75B89778-2B85-4011-A173-BF0659A3F9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7673902B-C80C-4995-B45D-09D58D118D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0E2A9-C46D-4046-BC49-CF4C9B2CE96B}" type="slidenum">
              <a:rPr lang="fi-FI" smtClean="0"/>
              <a:t>‹#›</a:t>
            </a:fld>
            <a:endParaRPr lang="fi-FI"/>
          </a:p>
        </p:txBody>
      </p:sp>
    </p:spTree>
    <p:extLst>
      <p:ext uri="{BB962C8B-B14F-4D97-AF65-F5344CB8AC3E}">
        <p14:creationId xmlns:p14="http://schemas.microsoft.com/office/powerpoint/2010/main" val="2654708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oleObject" Target="../embeddings/oleObject1.bin"/><Relationship Id="rId7"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9.png"/><Relationship Id="rId11" Type="http://schemas.openxmlformats.org/officeDocument/2006/relationships/image" Target="../media/image32.sv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27.emf"/><Relationship Id="rId9" Type="http://schemas.openxmlformats.org/officeDocument/2006/relationships/image" Target="../media/image7.jp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n numeron paikkamerkki 5">
            <a:extLst>
              <a:ext uri="{FF2B5EF4-FFF2-40B4-BE49-F238E27FC236}">
                <a16:creationId xmlns:a16="http://schemas.microsoft.com/office/drawing/2014/main" id="{65BDB6B7-EB6C-4E03-AFD2-EA8CAEB33E9C}"/>
              </a:ext>
            </a:extLst>
          </p:cNvPr>
          <p:cNvSpPr>
            <a:spLocks noGrp="1"/>
          </p:cNvSpPr>
          <p:nvPr>
            <p:ph type="sldNum" sz="quarter" idx="12"/>
          </p:nvPr>
        </p:nvSpPr>
        <p:spPr/>
        <p:txBody>
          <a:bodyPr/>
          <a:lstStyle/>
          <a:p>
            <a:fld id="{C530E2A9-C46D-4046-BC49-CF4C9B2CE96B}" type="slidenum">
              <a:rPr lang="fi-FI" smtClean="0"/>
              <a:t>1</a:t>
            </a:fld>
            <a:endParaRPr lang="fi-FI" dirty="0"/>
          </a:p>
        </p:txBody>
      </p:sp>
      <p:pic>
        <p:nvPicPr>
          <p:cNvPr id="8" name="Kuva 7" descr="Kuva, joka sisältää kohteen ruoho, taivas, ulko, juna&#10;&#10;Kuvaus luotu, erittäin korkea luotettavuus">
            <a:extLst>
              <a:ext uri="{FF2B5EF4-FFF2-40B4-BE49-F238E27FC236}">
                <a16:creationId xmlns:a16="http://schemas.microsoft.com/office/drawing/2014/main" id="{D05ED06B-5EA6-4CEE-A4EC-0F2CE3724EE7}"/>
              </a:ext>
            </a:extLst>
          </p:cNvPr>
          <p:cNvPicPr>
            <a:picLocks noChangeAspect="1"/>
          </p:cNvPicPr>
          <p:nvPr/>
        </p:nvPicPr>
        <p:blipFill rotWithShape="1">
          <a:blip r:embed="rId2">
            <a:extLst>
              <a:ext uri="{28A0092B-C50C-407E-A947-70E740481C1C}">
                <a14:useLocalDpi xmlns:a14="http://schemas.microsoft.com/office/drawing/2010/main" val="0"/>
              </a:ext>
            </a:extLst>
          </a:blip>
          <a:srcRect l="39" t="18683" r="-39" b="28241"/>
          <a:stretch/>
        </p:blipFill>
        <p:spPr>
          <a:xfrm>
            <a:off x="-1" y="-21252"/>
            <a:ext cx="12192000" cy="4295078"/>
          </a:xfrm>
          <a:prstGeom prst="rect">
            <a:avLst/>
          </a:prstGeom>
        </p:spPr>
      </p:pic>
      <p:sp>
        <p:nvSpPr>
          <p:cNvPr id="2" name="Otsikko 1">
            <a:extLst>
              <a:ext uri="{FF2B5EF4-FFF2-40B4-BE49-F238E27FC236}">
                <a16:creationId xmlns:a16="http://schemas.microsoft.com/office/drawing/2014/main" id="{A36FCAF6-699D-4BF4-93B5-73972B971D3C}"/>
              </a:ext>
            </a:extLst>
          </p:cNvPr>
          <p:cNvSpPr>
            <a:spLocks noGrp="1"/>
          </p:cNvSpPr>
          <p:nvPr>
            <p:ph type="ctrTitle"/>
          </p:nvPr>
        </p:nvSpPr>
        <p:spPr>
          <a:xfrm>
            <a:off x="-2" y="4125650"/>
            <a:ext cx="12192000" cy="2413262"/>
          </a:xfrm>
          <a:ln w="38100">
            <a:noFill/>
            <a:prstDash val="lgDash"/>
          </a:ln>
        </p:spPr>
        <p:txBody>
          <a:bodyPr>
            <a:noAutofit/>
          </a:bodyPr>
          <a:lstStyle/>
          <a:p>
            <a:pPr>
              <a:lnSpc>
                <a:spcPct val="70000"/>
              </a:lnSpc>
            </a:pPr>
            <a:r>
              <a:rPr lang="fr-FR" sz="8000" dirty="0">
                <a:solidFill>
                  <a:srgbClr val="07601F"/>
                </a:solidFill>
                <a:latin typeface="Strawberry Blossom" pitchFamily="50" charset="0"/>
              </a:rPr>
              <a:t>Helppoon gluteenittomaan</a:t>
            </a:r>
            <a:br>
              <a:rPr lang="fr-FR" sz="8000" dirty="0">
                <a:solidFill>
                  <a:srgbClr val="07601F"/>
                </a:solidFill>
                <a:latin typeface="Strawberry Blossom" pitchFamily="50" charset="0"/>
              </a:rPr>
            </a:br>
            <a:r>
              <a:rPr lang="fr-FR" sz="8000" dirty="0">
                <a:solidFill>
                  <a:srgbClr val="07601F"/>
                </a:solidFill>
                <a:latin typeface="Strawberry Blossom" pitchFamily="50" charset="0"/>
              </a:rPr>
              <a:t>leivontaan!</a:t>
            </a:r>
            <a:endParaRPr lang="fi-FI" sz="4800" dirty="0">
              <a:solidFill>
                <a:srgbClr val="07601F"/>
              </a:solidFill>
              <a:latin typeface="Strawberry Blossom" pitchFamily="50" charset="0"/>
            </a:endParaRPr>
          </a:p>
        </p:txBody>
      </p:sp>
      <p:sp>
        <p:nvSpPr>
          <p:cNvPr id="3" name="Alaotsikko 2">
            <a:extLst>
              <a:ext uri="{FF2B5EF4-FFF2-40B4-BE49-F238E27FC236}">
                <a16:creationId xmlns:a16="http://schemas.microsoft.com/office/drawing/2014/main" id="{FBCA0875-5FAA-457D-851F-036D97919DB1}"/>
              </a:ext>
            </a:extLst>
          </p:cNvPr>
          <p:cNvSpPr>
            <a:spLocks noGrp="1"/>
          </p:cNvSpPr>
          <p:nvPr>
            <p:ph type="subTitle" idx="1"/>
          </p:nvPr>
        </p:nvSpPr>
        <p:spPr>
          <a:xfrm>
            <a:off x="-1" y="6538912"/>
            <a:ext cx="9144000" cy="324595"/>
          </a:xfrm>
        </p:spPr>
        <p:txBody>
          <a:bodyPr>
            <a:normAutofit/>
          </a:bodyPr>
          <a:lstStyle/>
          <a:p>
            <a:pPr algn="l"/>
            <a:r>
              <a:rPr lang="fi-FI" sz="1400" dirty="0">
                <a:latin typeface="Mangal" panose="02040503050203030202" pitchFamily="18" charset="0"/>
                <a:cs typeface="Mangal" panose="02040503050203030202" pitchFamily="18" charset="0"/>
              </a:rPr>
              <a:t>Virtasalmen Viljatuote oy	2022</a:t>
            </a:r>
          </a:p>
        </p:txBody>
      </p:sp>
      <p:pic>
        <p:nvPicPr>
          <p:cNvPr id="5" name="Kuva 4">
            <a:extLst>
              <a:ext uri="{FF2B5EF4-FFF2-40B4-BE49-F238E27FC236}">
                <a16:creationId xmlns:a16="http://schemas.microsoft.com/office/drawing/2014/main" id="{14DB07AB-EB39-412C-9402-72F2B381A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2074" y="1104308"/>
            <a:ext cx="1747849" cy="842518"/>
          </a:xfrm>
          <a:prstGeom prst="rect">
            <a:avLst/>
          </a:prstGeom>
        </p:spPr>
      </p:pic>
      <p:pic>
        <p:nvPicPr>
          <p:cNvPr id="7" name="Kuva 6" descr="Kuva, joka sisältää kohteen miekka&#10;&#10;Kuvaus luotu automaattisesti">
            <a:extLst>
              <a:ext uri="{FF2B5EF4-FFF2-40B4-BE49-F238E27FC236}">
                <a16:creationId xmlns:a16="http://schemas.microsoft.com/office/drawing/2014/main" id="{88875E3B-47B5-4BF6-A12D-09EDADF556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11661">
            <a:off x="5932009" y="1999762"/>
            <a:ext cx="270175" cy="1034980"/>
          </a:xfrm>
          <a:prstGeom prst="rect">
            <a:avLst/>
          </a:prstGeom>
        </p:spPr>
      </p:pic>
    </p:spTree>
    <p:extLst>
      <p:ext uri="{BB962C8B-B14F-4D97-AF65-F5344CB8AC3E}">
        <p14:creationId xmlns:p14="http://schemas.microsoft.com/office/powerpoint/2010/main" val="1553068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descr="Kuva, joka sisältää kohteen teksti&#10;&#10;Kuvaus luotu automaattisesti">
            <a:extLst>
              <a:ext uri="{FF2B5EF4-FFF2-40B4-BE49-F238E27FC236}">
                <a16:creationId xmlns:a16="http://schemas.microsoft.com/office/drawing/2014/main" id="{4BDFCCCA-0F14-421E-B20B-86359C9E4E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697" y="1379746"/>
            <a:ext cx="4006298" cy="5341730"/>
          </a:xfrm>
          <a:prstGeom prst="rect">
            <a:avLst/>
          </a:prstGeom>
        </p:spPr>
      </p:pic>
      <p:sp>
        <p:nvSpPr>
          <p:cNvPr id="2" name="Otsikko 1">
            <a:extLst>
              <a:ext uri="{FF2B5EF4-FFF2-40B4-BE49-F238E27FC236}">
                <a16:creationId xmlns:a16="http://schemas.microsoft.com/office/drawing/2014/main" id="{7511053C-A285-4407-ADA4-49FA0403784A}"/>
              </a:ext>
            </a:extLst>
          </p:cNvPr>
          <p:cNvSpPr>
            <a:spLocks noGrp="1"/>
          </p:cNvSpPr>
          <p:nvPr>
            <p:ph type="title"/>
          </p:nvPr>
        </p:nvSpPr>
        <p:spPr>
          <a:xfrm>
            <a:off x="838200" y="136525"/>
            <a:ext cx="10515600" cy="1325563"/>
          </a:xfrm>
        </p:spPr>
        <p:txBody>
          <a:bodyPr>
            <a:noAutofit/>
          </a:bodyPr>
          <a:lstStyle/>
          <a:p>
            <a:pPr algn="ctr"/>
            <a:r>
              <a:rPr lang="fr-FR" sz="6600" dirty="0">
                <a:solidFill>
                  <a:schemeClr val="accent1"/>
                </a:solidFill>
              </a:rPr>
              <a:t>Gluteeniton Mustikkamysli</a:t>
            </a:r>
            <a:endParaRPr lang="fi-FI" sz="6600" dirty="0">
              <a:solidFill>
                <a:schemeClr val="accent1"/>
              </a:solidFill>
            </a:endParaRPr>
          </a:p>
        </p:txBody>
      </p:sp>
      <p:sp>
        <p:nvSpPr>
          <p:cNvPr id="4" name="Dian numeron paikkamerkki 3">
            <a:extLst>
              <a:ext uri="{FF2B5EF4-FFF2-40B4-BE49-F238E27FC236}">
                <a16:creationId xmlns:a16="http://schemas.microsoft.com/office/drawing/2014/main" id="{5AD1DA2E-9880-4E24-8DF4-781949F513EC}"/>
              </a:ext>
            </a:extLst>
          </p:cNvPr>
          <p:cNvSpPr>
            <a:spLocks noGrp="1"/>
          </p:cNvSpPr>
          <p:nvPr>
            <p:ph type="sldNum" sz="quarter" idx="12"/>
          </p:nvPr>
        </p:nvSpPr>
        <p:spPr/>
        <p:txBody>
          <a:bodyPr/>
          <a:lstStyle/>
          <a:p>
            <a:fld id="{C530E2A9-C46D-4046-BC49-CF4C9B2CE96B}" type="slidenum">
              <a:rPr lang="fi-FI" smtClean="0"/>
              <a:t>10</a:t>
            </a:fld>
            <a:endParaRPr lang="fi-FI"/>
          </a:p>
        </p:txBody>
      </p:sp>
      <p:pic>
        <p:nvPicPr>
          <p:cNvPr id="6" name="Kuva 5">
            <a:extLst>
              <a:ext uri="{FF2B5EF4-FFF2-40B4-BE49-F238E27FC236}">
                <a16:creationId xmlns:a16="http://schemas.microsoft.com/office/drawing/2014/main" id="{C7501B65-9EAC-4E0D-8210-E65E2AB98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09" y="5983991"/>
            <a:ext cx="1544958" cy="744718"/>
          </a:xfrm>
          <a:prstGeom prst="rect">
            <a:avLst/>
          </a:prstGeom>
        </p:spPr>
      </p:pic>
      <p:sp>
        <p:nvSpPr>
          <p:cNvPr id="8" name="Sisällön paikkamerkki 2">
            <a:extLst>
              <a:ext uri="{FF2B5EF4-FFF2-40B4-BE49-F238E27FC236}">
                <a16:creationId xmlns:a16="http://schemas.microsoft.com/office/drawing/2014/main" id="{AD1B8112-398C-4DFE-B6AC-52C28F882854}"/>
              </a:ext>
            </a:extLst>
          </p:cNvPr>
          <p:cNvSpPr>
            <a:spLocks noGrp="1"/>
          </p:cNvSpPr>
          <p:nvPr>
            <p:ph idx="1"/>
          </p:nvPr>
        </p:nvSpPr>
        <p:spPr>
          <a:xfrm>
            <a:off x="4774574" y="1854378"/>
            <a:ext cx="5217735" cy="3632495"/>
          </a:xfrm>
        </p:spPr>
        <p:txBody>
          <a:bodyPr>
            <a:noAutofit/>
          </a:bodyPr>
          <a:lstStyle/>
          <a:p>
            <a:pPr>
              <a:spcBef>
                <a:spcPts val="2400"/>
              </a:spcBef>
              <a:buClr>
                <a:schemeClr val="accent1"/>
              </a:buClr>
              <a:buBlip>
                <a:blip r:embed="rId4"/>
              </a:buBlip>
            </a:pPr>
            <a:r>
              <a:rPr lang="fi-FI" sz="1800" dirty="0"/>
              <a:t>Mysli maistuu parhaiten jogurtin, rahkan, soijamaidon tai mehukeiton kera. Gluteeniton kaura ja tattari antavat ruokaisan ja herkullisen maun ja pitävät vatsan kylläisenä pitkään. Sisältää runsaasti kuitua ja proteiinia muttei lisättyä suolaa. </a:t>
            </a:r>
          </a:p>
          <a:p>
            <a:pPr>
              <a:spcBef>
                <a:spcPts val="2400"/>
              </a:spcBef>
              <a:buClr>
                <a:schemeClr val="accent1"/>
              </a:buClr>
              <a:buBlip>
                <a:blip r:embed="rId4"/>
              </a:buBlip>
            </a:pPr>
            <a:r>
              <a:rPr lang="fi-FI" sz="1800" b="1" dirty="0"/>
              <a:t>Ainesosat: </a:t>
            </a:r>
            <a:r>
              <a:rPr lang="fi-FI" sz="1800" dirty="0"/>
              <a:t>Gluteeniton täysjyvä kaurahiutale, tattarihiutale, sokeri, hirssisuurimo, pellavansiemen, tattarisuurimo, kuivattu mustikka (4 %), hunaja ja rypsiöljy.</a:t>
            </a:r>
          </a:p>
          <a:p>
            <a:pPr>
              <a:spcBef>
                <a:spcPts val="2400"/>
              </a:spcBef>
              <a:buClr>
                <a:schemeClr val="accent1"/>
              </a:buClr>
              <a:buBlip>
                <a:blip r:embed="rId4"/>
              </a:buBlip>
            </a:pPr>
            <a:r>
              <a:rPr lang="fi-FI" sz="1800" dirty="0"/>
              <a:t>Gluteeniton Mustikkamysli on saanut Sydänmerkin ja Hyvää Suomesta – tunnuksen.</a:t>
            </a:r>
          </a:p>
          <a:p>
            <a:pPr>
              <a:spcBef>
                <a:spcPts val="2400"/>
              </a:spcBef>
              <a:buClr>
                <a:schemeClr val="accent1"/>
              </a:buClr>
              <a:buBlip>
                <a:blip r:embed="rId4"/>
              </a:buBlip>
            </a:pPr>
            <a:r>
              <a:rPr lang="fi-FI" sz="1800" dirty="0"/>
              <a:t>500 g</a:t>
            </a:r>
          </a:p>
        </p:txBody>
      </p:sp>
    </p:spTree>
    <p:extLst>
      <p:ext uri="{BB962C8B-B14F-4D97-AF65-F5344CB8AC3E}">
        <p14:creationId xmlns:p14="http://schemas.microsoft.com/office/powerpoint/2010/main" val="874243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5253B043-D48C-44CD-8F1D-E8A6C94922FF}"/>
              </a:ext>
            </a:extLst>
          </p:cNvPr>
          <p:cNvPicPr>
            <a:picLocks noChangeAspect="1"/>
          </p:cNvPicPr>
          <p:nvPr/>
        </p:nvPicPr>
        <p:blipFill rotWithShape="1">
          <a:blip r:embed="rId2">
            <a:extLst>
              <a:ext uri="{28A0092B-C50C-407E-A947-70E740481C1C}">
                <a14:useLocalDpi xmlns:a14="http://schemas.microsoft.com/office/drawing/2010/main" val="0"/>
              </a:ext>
            </a:extLst>
          </a:blip>
          <a:srcRect t="14655" b="56389"/>
          <a:stretch/>
        </p:blipFill>
        <p:spPr>
          <a:xfrm>
            <a:off x="-1" y="-1"/>
            <a:ext cx="12192000" cy="3530351"/>
          </a:xfrm>
          <a:prstGeom prst="rect">
            <a:avLst/>
          </a:prstGeom>
        </p:spPr>
      </p:pic>
      <p:sp>
        <p:nvSpPr>
          <p:cNvPr id="4" name="Dian numeron paikkamerkki 3">
            <a:extLst>
              <a:ext uri="{FF2B5EF4-FFF2-40B4-BE49-F238E27FC236}">
                <a16:creationId xmlns:a16="http://schemas.microsoft.com/office/drawing/2014/main" id="{B808852A-53AA-4207-A921-CB6A8669932F}"/>
              </a:ext>
            </a:extLst>
          </p:cNvPr>
          <p:cNvSpPr>
            <a:spLocks noGrp="1"/>
          </p:cNvSpPr>
          <p:nvPr>
            <p:ph type="sldNum" sz="quarter" idx="12"/>
          </p:nvPr>
        </p:nvSpPr>
        <p:spPr/>
        <p:txBody>
          <a:bodyPr/>
          <a:lstStyle/>
          <a:p>
            <a:fld id="{C530E2A9-C46D-4046-BC49-CF4C9B2CE96B}" type="slidenum">
              <a:rPr lang="fi-FI" smtClean="0"/>
              <a:t>11</a:t>
            </a:fld>
            <a:endParaRPr lang="fi-FI"/>
          </a:p>
        </p:txBody>
      </p:sp>
      <p:sp>
        <p:nvSpPr>
          <p:cNvPr id="2" name="Otsikko 1">
            <a:extLst>
              <a:ext uri="{FF2B5EF4-FFF2-40B4-BE49-F238E27FC236}">
                <a16:creationId xmlns:a16="http://schemas.microsoft.com/office/drawing/2014/main" id="{9B6E5E66-BE6B-4491-9FE4-F5FFE2153C15}"/>
              </a:ext>
            </a:extLst>
          </p:cNvPr>
          <p:cNvSpPr>
            <a:spLocks noGrp="1"/>
          </p:cNvSpPr>
          <p:nvPr>
            <p:ph type="ctrTitle"/>
          </p:nvPr>
        </p:nvSpPr>
        <p:spPr>
          <a:xfrm>
            <a:off x="256761" y="3918600"/>
            <a:ext cx="11678478" cy="1422087"/>
          </a:xfrm>
          <a:effectLst/>
        </p:spPr>
        <p:txBody>
          <a:bodyPr>
            <a:noAutofit/>
          </a:bodyPr>
          <a:lstStyle/>
          <a:p>
            <a:r>
              <a:rPr lang="en-US" sz="7200" dirty="0" err="1">
                <a:solidFill>
                  <a:srgbClr val="07601F"/>
                </a:solidFill>
              </a:rPr>
              <a:t>Gluteenittomat</a:t>
            </a:r>
            <a:r>
              <a:rPr lang="en-US" sz="7200" dirty="0">
                <a:solidFill>
                  <a:srgbClr val="07601F"/>
                </a:solidFill>
              </a:rPr>
              <a:t> </a:t>
            </a:r>
            <a:r>
              <a:rPr lang="en-US" sz="7200" dirty="0" err="1">
                <a:solidFill>
                  <a:srgbClr val="07601F"/>
                </a:solidFill>
              </a:rPr>
              <a:t>Jauhoseokset</a:t>
            </a:r>
            <a:endParaRPr lang="fi-FI" sz="7200" dirty="0">
              <a:solidFill>
                <a:srgbClr val="07601F"/>
              </a:solidFill>
            </a:endParaRPr>
          </a:p>
        </p:txBody>
      </p:sp>
      <p:pic>
        <p:nvPicPr>
          <p:cNvPr id="10" name="Kuva 9">
            <a:extLst>
              <a:ext uri="{FF2B5EF4-FFF2-40B4-BE49-F238E27FC236}">
                <a16:creationId xmlns:a16="http://schemas.microsoft.com/office/drawing/2014/main" id="{BF466B47-C8BE-4B3E-9618-63425678AA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7817" y="4109328"/>
            <a:ext cx="312755" cy="399885"/>
          </a:xfrm>
          <a:prstGeom prst="rect">
            <a:avLst/>
          </a:prstGeom>
        </p:spPr>
      </p:pic>
      <p:sp>
        <p:nvSpPr>
          <p:cNvPr id="3" name="Tekstiruutu 2">
            <a:extLst>
              <a:ext uri="{FF2B5EF4-FFF2-40B4-BE49-F238E27FC236}">
                <a16:creationId xmlns:a16="http://schemas.microsoft.com/office/drawing/2014/main" id="{D69AD6B3-6849-49C8-92F0-AA6D4A19F3C2}"/>
              </a:ext>
            </a:extLst>
          </p:cNvPr>
          <p:cNvSpPr txBox="1"/>
          <p:nvPr/>
        </p:nvSpPr>
        <p:spPr>
          <a:xfrm>
            <a:off x="1021246" y="5340687"/>
            <a:ext cx="10149509" cy="1015663"/>
          </a:xfrm>
          <a:prstGeom prst="rect">
            <a:avLst/>
          </a:prstGeom>
          <a:noFill/>
        </p:spPr>
        <p:txBody>
          <a:bodyPr wrap="square" rtlCol="0">
            <a:spAutoFit/>
          </a:bodyPr>
          <a:lstStyle/>
          <a:p>
            <a:pPr algn="ctr"/>
            <a:r>
              <a:rPr lang="fi-FI" sz="2000" b="0" i="0" dirty="0">
                <a:effectLst/>
              </a:rPr>
              <a:t>Gluteenittomat jauhoseokset ovat Virtasalmen Viljatuotteen omaa tuotekehitystä ja valmistusta. Näillä jauhoseoksilla leivot niin suolaista kuin makeaa mausta tinkimättä ja luonnostaan gluteenittomasti. </a:t>
            </a:r>
            <a:endParaRPr lang="fi-FI" sz="2000" dirty="0"/>
          </a:p>
        </p:txBody>
      </p:sp>
    </p:spTree>
    <p:extLst>
      <p:ext uri="{BB962C8B-B14F-4D97-AF65-F5344CB8AC3E}">
        <p14:creationId xmlns:p14="http://schemas.microsoft.com/office/powerpoint/2010/main" val="46984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descr="Kuva, joka sisältää kohteen teksti, luonnoslehtiö&#10;&#10;Kuvaus luotu automaattisesti">
            <a:extLst>
              <a:ext uri="{FF2B5EF4-FFF2-40B4-BE49-F238E27FC236}">
                <a16:creationId xmlns:a16="http://schemas.microsoft.com/office/drawing/2014/main" id="{8D189EA9-8E8A-4D95-BDF3-58A77F4D8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245" y="1822853"/>
            <a:ext cx="2947336" cy="3929781"/>
          </a:xfrm>
          <a:prstGeom prst="rect">
            <a:avLst/>
          </a:prstGeom>
        </p:spPr>
      </p:pic>
      <p:pic>
        <p:nvPicPr>
          <p:cNvPr id="8" name="Kuva 7" descr="Kuva, joka sisältää kohteen teksti&#10;&#10;Kuvaus luotu automaattisesti">
            <a:extLst>
              <a:ext uri="{FF2B5EF4-FFF2-40B4-BE49-F238E27FC236}">
                <a16:creationId xmlns:a16="http://schemas.microsoft.com/office/drawing/2014/main" id="{F9312892-F25B-407D-B1FD-2DF15994F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3550" y="1953975"/>
            <a:ext cx="2750654" cy="3667539"/>
          </a:xfrm>
          <a:prstGeom prst="rect">
            <a:avLst/>
          </a:prstGeom>
        </p:spPr>
      </p:pic>
      <p:sp>
        <p:nvSpPr>
          <p:cNvPr id="2" name="Otsikko 1">
            <a:extLst>
              <a:ext uri="{FF2B5EF4-FFF2-40B4-BE49-F238E27FC236}">
                <a16:creationId xmlns:a16="http://schemas.microsoft.com/office/drawing/2014/main" id="{25091352-FB5A-477A-9D4A-48352D095258}"/>
              </a:ext>
            </a:extLst>
          </p:cNvPr>
          <p:cNvSpPr>
            <a:spLocks noGrp="1"/>
          </p:cNvSpPr>
          <p:nvPr>
            <p:ph type="title"/>
          </p:nvPr>
        </p:nvSpPr>
        <p:spPr>
          <a:xfrm>
            <a:off x="525750" y="217786"/>
            <a:ext cx="10515600" cy="1325563"/>
          </a:xfrm>
        </p:spPr>
        <p:txBody>
          <a:bodyPr>
            <a:noAutofit/>
          </a:bodyPr>
          <a:lstStyle/>
          <a:p>
            <a:pPr algn="ctr"/>
            <a:r>
              <a:rPr lang="en-US" sz="6600" dirty="0" err="1">
                <a:solidFill>
                  <a:schemeClr val="accent1"/>
                </a:solidFill>
              </a:rPr>
              <a:t>Gluteenittomat</a:t>
            </a:r>
            <a:r>
              <a:rPr lang="en-US" sz="6600" dirty="0">
                <a:solidFill>
                  <a:schemeClr val="accent1"/>
                </a:solidFill>
              </a:rPr>
              <a:t> </a:t>
            </a:r>
            <a:r>
              <a:rPr lang="en-US" sz="6600" dirty="0" err="1">
                <a:solidFill>
                  <a:schemeClr val="accent1"/>
                </a:solidFill>
              </a:rPr>
              <a:t>yleisjauhoseokset</a:t>
            </a:r>
            <a:endParaRPr lang="fi-FI" sz="6600" dirty="0">
              <a:solidFill>
                <a:schemeClr val="accent1"/>
              </a:solidFill>
            </a:endParaRPr>
          </a:p>
        </p:txBody>
      </p:sp>
      <p:sp>
        <p:nvSpPr>
          <p:cNvPr id="3" name="Sisällön paikkamerkki 2">
            <a:extLst>
              <a:ext uri="{FF2B5EF4-FFF2-40B4-BE49-F238E27FC236}">
                <a16:creationId xmlns:a16="http://schemas.microsoft.com/office/drawing/2014/main" id="{291DCA32-8C99-4512-9BFE-20D6D9AAAE8C}"/>
              </a:ext>
            </a:extLst>
          </p:cNvPr>
          <p:cNvSpPr>
            <a:spLocks noGrp="1"/>
          </p:cNvSpPr>
          <p:nvPr>
            <p:ph idx="1"/>
          </p:nvPr>
        </p:nvSpPr>
        <p:spPr>
          <a:xfrm>
            <a:off x="2412659" y="1970139"/>
            <a:ext cx="3466720" cy="4146255"/>
          </a:xfrm>
        </p:spPr>
        <p:txBody>
          <a:bodyPr>
            <a:normAutofit/>
          </a:bodyPr>
          <a:lstStyle/>
          <a:p>
            <a:pPr>
              <a:buClr>
                <a:schemeClr val="accent1"/>
              </a:buClr>
              <a:buBlip>
                <a:blip r:embed="rId4"/>
              </a:buBlip>
            </a:pPr>
            <a:r>
              <a:rPr lang="fi-FI" sz="1800" dirty="0"/>
              <a:t>Erinomainen vaalea yleisjauho. Vaaleasta jauhoseoksesta teet maistuvat kakkupohjat, kuivakakut, piirakat, leivät, donitsit, pitsapohjat tai vaikka hampurilaissämpylät. Paketista löydät ohjeen juustosarviin ja tuoksuvaan omenakakkuun.</a:t>
            </a:r>
          </a:p>
          <a:p>
            <a:pPr>
              <a:buClr>
                <a:schemeClr val="accent1"/>
              </a:buClr>
              <a:buBlip>
                <a:blip r:embed="rId4"/>
              </a:buBlip>
            </a:pPr>
            <a:r>
              <a:rPr lang="fi-FI" sz="1800" b="1" dirty="0"/>
              <a:t>Ainesosat: </a:t>
            </a:r>
            <a:r>
              <a:rPr lang="fi-FI" sz="1800" dirty="0"/>
              <a:t>Riisijauho, tumma täysjyväriisijauho, tattarijauho, maissijauho (GMO-vapaa), maissisuurimo (GMO-vapaa), perunajauho ja </a:t>
            </a:r>
            <a:r>
              <a:rPr lang="fi-FI" sz="1800" dirty="0" err="1"/>
              <a:t>psyllium</a:t>
            </a:r>
            <a:r>
              <a:rPr lang="fi-FI" sz="1800" dirty="0"/>
              <a:t>.</a:t>
            </a:r>
          </a:p>
          <a:p>
            <a:pPr>
              <a:buClr>
                <a:schemeClr val="accent1"/>
              </a:buClr>
              <a:buBlip>
                <a:blip r:embed="rId4"/>
              </a:buBlip>
            </a:pPr>
            <a:r>
              <a:rPr lang="fi-FI" sz="1800" dirty="0"/>
              <a:t>500g / 3 kg / 25 kg</a:t>
            </a:r>
          </a:p>
        </p:txBody>
      </p:sp>
      <p:sp>
        <p:nvSpPr>
          <p:cNvPr id="4" name="Dian numeron paikkamerkki 3">
            <a:extLst>
              <a:ext uri="{FF2B5EF4-FFF2-40B4-BE49-F238E27FC236}">
                <a16:creationId xmlns:a16="http://schemas.microsoft.com/office/drawing/2014/main" id="{739B10FE-2DF0-4F71-A389-FE1700361A0D}"/>
              </a:ext>
            </a:extLst>
          </p:cNvPr>
          <p:cNvSpPr>
            <a:spLocks noGrp="1"/>
          </p:cNvSpPr>
          <p:nvPr>
            <p:ph type="sldNum" sz="quarter" idx="12"/>
          </p:nvPr>
        </p:nvSpPr>
        <p:spPr/>
        <p:txBody>
          <a:bodyPr/>
          <a:lstStyle/>
          <a:p>
            <a:fld id="{C530E2A9-C46D-4046-BC49-CF4C9B2CE96B}" type="slidenum">
              <a:rPr lang="fi-FI" smtClean="0"/>
              <a:t>12</a:t>
            </a:fld>
            <a:endParaRPr lang="fi-FI"/>
          </a:p>
        </p:txBody>
      </p:sp>
      <p:pic>
        <p:nvPicPr>
          <p:cNvPr id="5" name="Kuva 4">
            <a:extLst>
              <a:ext uri="{FF2B5EF4-FFF2-40B4-BE49-F238E27FC236}">
                <a16:creationId xmlns:a16="http://schemas.microsoft.com/office/drawing/2014/main" id="{FCC508E0-F60A-4569-BC8A-5765D526DD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709" y="5983991"/>
            <a:ext cx="1544958" cy="744718"/>
          </a:xfrm>
          <a:prstGeom prst="rect">
            <a:avLst/>
          </a:prstGeom>
        </p:spPr>
      </p:pic>
      <p:sp>
        <p:nvSpPr>
          <p:cNvPr id="10" name="Sisällön paikkamerkki 2">
            <a:extLst>
              <a:ext uri="{FF2B5EF4-FFF2-40B4-BE49-F238E27FC236}">
                <a16:creationId xmlns:a16="http://schemas.microsoft.com/office/drawing/2014/main" id="{DFD48138-4661-4BF9-8B64-DCC69FE49515}"/>
              </a:ext>
            </a:extLst>
          </p:cNvPr>
          <p:cNvSpPr txBox="1">
            <a:spLocks/>
          </p:cNvSpPr>
          <p:nvPr/>
        </p:nvSpPr>
        <p:spPr>
          <a:xfrm>
            <a:off x="8137912" y="1988749"/>
            <a:ext cx="3844342" cy="47243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Blip>
                <a:blip r:embed="rId4"/>
              </a:buBlip>
            </a:pPr>
            <a:r>
              <a:rPr lang="fi-FI" sz="1800" dirty="0"/>
              <a:t>Kotimaisista raaka-aineista valmistettu runsaskuituinen tumma yleisjauho, jolla leivot </a:t>
            </a:r>
            <a:r>
              <a:rPr lang="fi-FI" sz="1800" dirty="0" err="1"/>
              <a:t>ravnteikkaat</a:t>
            </a:r>
            <a:r>
              <a:rPr lang="fi-FI" sz="1800" dirty="0"/>
              <a:t> vuokaleivät, hapanleivät, riisipiirakat sekä monenlaiset makeat herkut kuten muffinssit ja marjapiirakat. Paketissa on ohje mustikkakukkoon ja reikäleipään. Tuote on saanut Hyvää Suomesta –merkin.</a:t>
            </a:r>
          </a:p>
          <a:p>
            <a:pPr>
              <a:buClr>
                <a:schemeClr val="accent1"/>
              </a:buClr>
              <a:buBlip>
                <a:blip r:embed="rId4"/>
              </a:buBlip>
            </a:pPr>
            <a:r>
              <a:rPr lang="fi-FI" sz="1800" b="1" dirty="0"/>
              <a:t>Ainesosat: </a:t>
            </a:r>
            <a:r>
              <a:rPr lang="fi-FI" sz="1800" dirty="0"/>
              <a:t>Tattarijauho, lisäaineeton perunahiutale, pellavarouhe ja </a:t>
            </a:r>
            <a:r>
              <a:rPr lang="fi-FI" sz="1800" dirty="0" err="1"/>
              <a:t>psyllium</a:t>
            </a:r>
            <a:endParaRPr lang="fi-FI" sz="1800" dirty="0"/>
          </a:p>
          <a:p>
            <a:pPr>
              <a:buClr>
                <a:schemeClr val="accent1"/>
              </a:buClr>
              <a:buBlip>
                <a:blip r:embed="rId4"/>
              </a:buBlip>
            </a:pPr>
            <a:r>
              <a:rPr lang="fi-FI" sz="1800" dirty="0"/>
              <a:t>500g / 3 kg / 25 kg</a:t>
            </a:r>
          </a:p>
        </p:txBody>
      </p:sp>
      <p:sp>
        <p:nvSpPr>
          <p:cNvPr id="14" name="Tekstiruutu 13">
            <a:extLst>
              <a:ext uri="{FF2B5EF4-FFF2-40B4-BE49-F238E27FC236}">
                <a16:creationId xmlns:a16="http://schemas.microsoft.com/office/drawing/2014/main" id="{453E8097-D79F-4A5C-916B-8C9F835B7936}"/>
              </a:ext>
            </a:extLst>
          </p:cNvPr>
          <p:cNvSpPr txBox="1"/>
          <p:nvPr/>
        </p:nvSpPr>
        <p:spPr>
          <a:xfrm>
            <a:off x="612664" y="1551431"/>
            <a:ext cx="3096104" cy="369332"/>
          </a:xfrm>
          <a:prstGeom prst="rect">
            <a:avLst/>
          </a:prstGeom>
          <a:noFill/>
        </p:spPr>
        <p:txBody>
          <a:bodyPr wrap="none" rtlCol="0">
            <a:spAutoFit/>
          </a:bodyPr>
          <a:lstStyle/>
          <a:p>
            <a:r>
              <a:rPr lang="fi-FI" sz="1800" b="1" dirty="0">
                <a:latin typeface="TW Cen MT"/>
              </a:rPr>
              <a:t>Vaalea Gluteeniton </a:t>
            </a:r>
            <a:r>
              <a:rPr lang="fi-FI" b="1" dirty="0">
                <a:latin typeface="TW Cen MT"/>
              </a:rPr>
              <a:t>J</a:t>
            </a:r>
            <a:r>
              <a:rPr lang="fi-FI" sz="1800" b="1" dirty="0">
                <a:latin typeface="TW Cen MT"/>
              </a:rPr>
              <a:t>auhoseos</a:t>
            </a:r>
          </a:p>
        </p:txBody>
      </p:sp>
      <p:sp>
        <p:nvSpPr>
          <p:cNvPr id="15" name="Tekstiruutu 14">
            <a:extLst>
              <a:ext uri="{FF2B5EF4-FFF2-40B4-BE49-F238E27FC236}">
                <a16:creationId xmlns:a16="http://schemas.microsoft.com/office/drawing/2014/main" id="{940D55DC-9D7E-466A-AF40-4731B8541BC8}"/>
              </a:ext>
            </a:extLst>
          </p:cNvPr>
          <p:cNvSpPr txBox="1"/>
          <p:nvPr/>
        </p:nvSpPr>
        <p:spPr>
          <a:xfrm>
            <a:off x="6280506" y="1535267"/>
            <a:ext cx="3139193" cy="369332"/>
          </a:xfrm>
          <a:prstGeom prst="rect">
            <a:avLst/>
          </a:prstGeom>
          <a:noFill/>
        </p:spPr>
        <p:txBody>
          <a:bodyPr wrap="none" rtlCol="0">
            <a:spAutoFit/>
          </a:bodyPr>
          <a:lstStyle/>
          <a:p>
            <a:r>
              <a:rPr lang="fr-FR" b="1" dirty="0"/>
              <a:t>Tumma Gluteeniton Jauhoseos</a:t>
            </a:r>
            <a:endParaRPr lang="fi-FI" b="1" dirty="0"/>
          </a:p>
        </p:txBody>
      </p:sp>
    </p:spTree>
    <p:extLst>
      <p:ext uri="{BB962C8B-B14F-4D97-AF65-F5344CB8AC3E}">
        <p14:creationId xmlns:p14="http://schemas.microsoft.com/office/powerpoint/2010/main" val="714048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8D189EA9-8E8A-4D95-BDF3-58A77F4D88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9994" y="1823022"/>
            <a:ext cx="2946833" cy="3929442"/>
          </a:xfrm>
          <a:prstGeom prst="rect">
            <a:avLst/>
          </a:prstGeom>
        </p:spPr>
      </p:pic>
      <p:pic>
        <p:nvPicPr>
          <p:cNvPr id="8" name="Kuva 7">
            <a:extLst>
              <a:ext uri="{FF2B5EF4-FFF2-40B4-BE49-F238E27FC236}">
                <a16:creationId xmlns:a16="http://schemas.microsoft.com/office/drawing/2014/main" id="{F9312892-F25B-407D-B1FD-2DF15994F18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37894" y="1920763"/>
            <a:ext cx="2874138" cy="3831524"/>
          </a:xfrm>
          <a:prstGeom prst="rect">
            <a:avLst/>
          </a:prstGeom>
        </p:spPr>
      </p:pic>
      <p:sp>
        <p:nvSpPr>
          <p:cNvPr id="2" name="Otsikko 1">
            <a:extLst>
              <a:ext uri="{FF2B5EF4-FFF2-40B4-BE49-F238E27FC236}">
                <a16:creationId xmlns:a16="http://schemas.microsoft.com/office/drawing/2014/main" id="{25091352-FB5A-477A-9D4A-48352D095258}"/>
              </a:ext>
            </a:extLst>
          </p:cNvPr>
          <p:cNvSpPr>
            <a:spLocks noGrp="1"/>
          </p:cNvSpPr>
          <p:nvPr>
            <p:ph type="title"/>
          </p:nvPr>
        </p:nvSpPr>
        <p:spPr>
          <a:xfrm>
            <a:off x="465421" y="265932"/>
            <a:ext cx="10515600" cy="1325563"/>
          </a:xfrm>
        </p:spPr>
        <p:txBody>
          <a:bodyPr>
            <a:noAutofit/>
          </a:bodyPr>
          <a:lstStyle/>
          <a:p>
            <a:pPr algn="ctr"/>
            <a:r>
              <a:rPr lang="fr-FR" sz="5400" dirty="0">
                <a:solidFill>
                  <a:schemeClr val="accent1"/>
                </a:solidFill>
              </a:rPr>
              <a:t>Muut gluteenittomat jauhoseokset</a:t>
            </a:r>
            <a:endParaRPr lang="fi-FI" sz="5400" dirty="0">
              <a:solidFill>
                <a:schemeClr val="accent1"/>
              </a:solidFill>
            </a:endParaRPr>
          </a:p>
        </p:txBody>
      </p:sp>
      <p:sp>
        <p:nvSpPr>
          <p:cNvPr id="3" name="Sisällön paikkamerkki 2">
            <a:extLst>
              <a:ext uri="{FF2B5EF4-FFF2-40B4-BE49-F238E27FC236}">
                <a16:creationId xmlns:a16="http://schemas.microsoft.com/office/drawing/2014/main" id="{291DCA32-8C99-4512-9BFE-20D6D9AAAE8C}"/>
              </a:ext>
            </a:extLst>
          </p:cNvPr>
          <p:cNvSpPr>
            <a:spLocks noGrp="1"/>
          </p:cNvSpPr>
          <p:nvPr>
            <p:ph idx="1"/>
          </p:nvPr>
        </p:nvSpPr>
        <p:spPr>
          <a:xfrm>
            <a:off x="2412659" y="1970139"/>
            <a:ext cx="3466720" cy="4146255"/>
          </a:xfrm>
        </p:spPr>
        <p:txBody>
          <a:bodyPr>
            <a:normAutofit lnSpcReduction="10000"/>
          </a:bodyPr>
          <a:lstStyle/>
          <a:p>
            <a:pPr>
              <a:buClr>
                <a:schemeClr val="accent1"/>
              </a:buClr>
              <a:buBlip>
                <a:blip r:embed="rId4"/>
              </a:buBlip>
            </a:pPr>
            <a:r>
              <a:rPr lang="fi-FI" sz="1800" dirty="0"/>
              <a:t>Suosittu Pullajauhoseos soveltuu nimensä mukaisesti erinomaisesti pullan ja munkkien leivontaan. Paketista löydät selkeän ohjeen pullataikinan tekoon ja voit valita, sovellatko sitä pikkupullissa, rahkapiirakassa tai vaikka korvapuusteissa. Mieto, mutta maukas jauhoseos sopii myös suolaiseen leivontaan, kuten </a:t>
            </a:r>
            <a:r>
              <a:rPr lang="fi-FI" sz="1800" dirty="0" err="1"/>
              <a:t>sämpulöihin</a:t>
            </a:r>
            <a:r>
              <a:rPr lang="fi-FI" sz="1800" dirty="0"/>
              <a:t>, pitsoihin ja leipiin.</a:t>
            </a:r>
          </a:p>
          <a:p>
            <a:pPr>
              <a:buClr>
                <a:schemeClr val="accent1"/>
              </a:buClr>
              <a:buBlip>
                <a:blip r:embed="rId4"/>
              </a:buBlip>
            </a:pPr>
            <a:r>
              <a:rPr lang="fi-FI" sz="1800" b="1" dirty="0"/>
              <a:t>Ainesosat: </a:t>
            </a:r>
            <a:r>
              <a:rPr lang="fi-FI" sz="1800" dirty="0"/>
              <a:t>Riisijauho, tumma täysjyväriisijauho, maissijauho (GMO-vapaa), perunajauho ja </a:t>
            </a:r>
            <a:r>
              <a:rPr lang="fi-FI" sz="1800" dirty="0" err="1"/>
              <a:t>psyllium</a:t>
            </a:r>
            <a:endParaRPr lang="fi-FI" sz="1800" dirty="0"/>
          </a:p>
          <a:p>
            <a:pPr>
              <a:buClr>
                <a:schemeClr val="accent1"/>
              </a:buClr>
              <a:buBlip>
                <a:blip r:embed="rId4"/>
              </a:buBlip>
            </a:pPr>
            <a:r>
              <a:rPr lang="fi-FI" sz="1800" dirty="0"/>
              <a:t>500 g / 3 kg / 25 kg</a:t>
            </a:r>
          </a:p>
        </p:txBody>
      </p:sp>
      <p:sp>
        <p:nvSpPr>
          <p:cNvPr id="4" name="Dian numeron paikkamerkki 3">
            <a:extLst>
              <a:ext uri="{FF2B5EF4-FFF2-40B4-BE49-F238E27FC236}">
                <a16:creationId xmlns:a16="http://schemas.microsoft.com/office/drawing/2014/main" id="{739B10FE-2DF0-4F71-A389-FE1700361A0D}"/>
              </a:ext>
            </a:extLst>
          </p:cNvPr>
          <p:cNvSpPr>
            <a:spLocks noGrp="1"/>
          </p:cNvSpPr>
          <p:nvPr>
            <p:ph type="sldNum" sz="quarter" idx="12"/>
          </p:nvPr>
        </p:nvSpPr>
        <p:spPr/>
        <p:txBody>
          <a:bodyPr/>
          <a:lstStyle/>
          <a:p>
            <a:fld id="{C530E2A9-C46D-4046-BC49-CF4C9B2CE96B}" type="slidenum">
              <a:rPr lang="fi-FI" smtClean="0"/>
              <a:t>13</a:t>
            </a:fld>
            <a:endParaRPr lang="fi-FI"/>
          </a:p>
        </p:txBody>
      </p:sp>
      <p:pic>
        <p:nvPicPr>
          <p:cNvPr id="5" name="Kuva 4">
            <a:extLst>
              <a:ext uri="{FF2B5EF4-FFF2-40B4-BE49-F238E27FC236}">
                <a16:creationId xmlns:a16="http://schemas.microsoft.com/office/drawing/2014/main" id="{FCC508E0-F60A-4569-BC8A-5765D526DD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709" y="5983991"/>
            <a:ext cx="1544958" cy="744718"/>
          </a:xfrm>
          <a:prstGeom prst="rect">
            <a:avLst/>
          </a:prstGeom>
        </p:spPr>
      </p:pic>
      <p:sp>
        <p:nvSpPr>
          <p:cNvPr id="10" name="Sisällön paikkamerkki 2">
            <a:extLst>
              <a:ext uri="{FF2B5EF4-FFF2-40B4-BE49-F238E27FC236}">
                <a16:creationId xmlns:a16="http://schemas.microsoft.com/office/drawing/2014/main" id="{DFD48138-4661-4BF9-8B64-DCC69FE49515}"/>
              </a:ext>
            </a:extLst>
          </p:cNvPr>
          <p:cNvSpPr txBox="1">
            <a:spLocks/>
          </p:cNvSpPr>
          <p:nvPr/>
        </p:nvSpPr>
        <p:spPr>
          <a:xfrm>
            <a:off x="8137912" y="1988749"/>
            <a:ext cx="3844342" cy="47243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Blip>
                <a:blip r:embed="rId4"/>
              </a:buBlip>
            </a:pPr>
            <a:r>
              <a:rPr lang="fi-FI" sz="1800" dirty="0"/>
              <a:t>Runsasproteiininen ja runsaskuituinen jauhoseos. Härkäpapu on kasvattanut huimasti suosiotaan hyvien ravintoarvojen ja herkullisen maun ansiosta. Lisäksi härkäpapu on </a:t>
            </a:r>
            <a:r>
              <a:rPr lang="fi-FI" sz="1800" dirty="0" err="1"/>
              <a:t>erinoimainen</a:t>
            </a:r>
            <a:r>
              <a:rPr lang="fi-FI" sz="1800" dirty="0"/>
              <a:t> foolihapon lähde. Tästä jauhoseoksesta voit tehdä erinomaisen riisipiirakan kuoritaikinan. Paketista löydät ohjeen vuokaleipään sekä pikkuleipiin.</a:t>
            </a:r>
          </a:p>
          <a:p>
            <a:pPr>
              <a:buClr>
                <a:schemeClr val="accent1"/>
              </a:buClr>
              <a:buBlip>
                <a:blip r:embed="rId4"/>
              </a:buBlip>
            </a:pPr>
            <a:r>
              <a:rPr lang="fi-FI" sz="1800" b="1" dirty="0"/>
              <a:t>Ainesosat: </a:t>
            </a:r>
            <a:r>
              <a:rPr lang="fi-FI" sz="1800" dirty="0"/>
              <a:t>Tattarijauho, härkäpapujauho (22%), tumma täysjyväriisijauho, riisijauho, tattarirouhe, hirssijauho ja </a:t>
            </a:r>
            <a:r>
              <a:rPr lang="fi-FI" sz="1800" dirty="0" err="1"/>
              <a:t>psyllium</a:t>
            </a:r>
            <a:r>
              <a:rPr lang="fi-FI" sz="1800" dirty="0"/>
              <a:t>.</a:t>
            </a:r>
          </a:p>
          <a:p>
            <a:pPr>
              <a:buClr>
                <a:schemeClr val="accent1"/>
              </a:buClr>
              <a:buBlip>
                <a:blip r:embed="rId4"/>
              </a:buBlip>
            </a:pPr>
            <a:r>
              <a:rPr lang="fi-FI" sz="1800" dirty="0"/>
              <a:t>450 g / 3 kg / 25 kg</a:t>
            </a:r>
          </a:p>
        </p:txBody>
      </p:sp>
      <p:sp>
        <p:nvSpPr>
          <p:cNvPr id="14" name="Tekstiruutu 13">
            <a:extLst>
              <a:ext uri="{FF2B5EF4-FFF2-40B4-BE49-F238E27FC236}">
                <a16:creationId xmlns:a16="http://schemas.microsoft.com/office/drawing/2014/main" id="{453E8097-D79F-4A5C-916B-8C9F835B7936}"/>
              </a:ext>
            </a:extLst>
          </p:cNvPr>
          <p:cNvSpPr txBox="1"/>
          <p:nvPr/>
        </p:nvSpPr>
        <p:spPr>
          <a:xfrm>
            <a:off x="612664" y="1551431"/>
            <a:ext cx="2808782" cy="369332"/>
          </a:xfrm>
          <a:prstGeom prst="rect">
            <a:avLst/>
          </a:prstGeom>
          <a:noFill/>
        </p:spPr>
        <p:txBody>
          <a:bodyPr wrap="none" rtlCol="0">
            <a:spAutoFit/>
          </a:bodyPr>
          <a:lstStyle/>
          <a:p>
            <a:r>
              <a:rPr lang="en-GB" b="1" dirty="0" err="1"/>
              <a:t>Gluteeniton</a:t>
            </a:r>
            <a:r>
              <a:rPr lang="en-GB" b="1" dirty="0"/>
              <a:t> </a:t>
            </a:r>
            <a:r>
              <a:rPr lang="en-GB" b="1" dirty="0" err="1"/>
              <a:t>Pullajauhoseos</a:t>
            </a:r>
            <a:endParaRPr lang="de-AT" b="1" dirty="0"/>
          </a:p>
        </p:txBody>
      </p:sp>
      <p:sp>
        <p:nvSpPr>
          <p:cNvPr id="15" name="Tekstiruutu 14">
            <a:extLst>
              <a:ext uri="{FF2B5EF4-FFF2-40B4-BE49-F238E27FC236}">
                <a16:creationId xmlns:a16="http://schemas.microsoft.com/office/drawing/2014/main" id="{940D55DC-9D7E-466A-AF40-4731B8541BC8}"/>
              </a:ext>
            </a:extLst>
          </p:cNvPr>
          <p:cNvSpPr txBox="1"/>
          <p:nvPr/>
        </p:nvSpPr>
        <p:spPr>
          <a:xfrm>
            <a:off x="6280506" y="1535267"/>
            <a:ext cx="3386504" cy="369332"/>
          </a:xfrm>
          <a:prstGeom prst="rect">
            <a:avLst/>
          </a:prstGeom>
          <a:noFill/>
        </p:spPr>
        <p:txBody>
          <a:bodyPr wrap="none" rtlCol="0">
            <a:spAutoFit/>
          </a:bodyPr>
          <a:lstStyle/>
          <a:p>
            <a:r>
              <a:rPr lang="en-US" b="1" dirty="0" err="1"/>
              <a:t>Gluteeniton</a:t>
            </a:r>
            <a:r>
              <a:rPr lang="en-US" b="1" dirty="0"/>
              <a:t> </a:t>
            </a:r>
            <a:r>
              <a:rPr lang="en-US" b="1" dirty="0" err="1"/>
              <a:t>Härkäpapujauhoseos</a:t>
            </a:r>
            <a:endParaRPr lang="de-AT" b="1" dirty="0"/>
          </a:p>
        </p:txBody>
      </p:sp>
    </p:spTree>
    <p:extLst>
      <p:ext uri="{BB962C8B-B14F-4D97-AF65-F5344CB8AC3E}">
        <p14:creationId xmlns:p14="http://schemas.microsoft.com/office/powerpoint/2010/main" val="26935927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8D189EA9-8E8A-4D95-BDF3-58A77F4D88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0245" y="1823022"/>
            <a:ext cx="2947336" cy="3929442"/>
          </a:xfrm>
          <a:prstGeom prst="rect">
            <a:avLst/>
          </a:prstGeom>
        </p:spPr>
      </p:pic>
      <p:pic>
        <p:nvPicPr>
          <p:cNvPr id="8" name="Kuva 7">
            <a:extLst>
              <a:ext uri="{FF2B5EF4-FFF2-40B4-BE49-F238E27FC236}">
                <a16:creationId xmlns:a16="http://schemas.microsoft.com/office/drawing/2014/main" id="{F9312892-F25B-407D-B1FD-2DF15994F18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29834" y="1953975"/>
            <a:ext cx="2058086" cy="3667539"/>
          </a:xfrm>
          <a:prstGeom prst="rect">
            <a:avLst/>
          </a:prstGeom>
        </p:spPr>
      </p:pic>
      <p:sp>
        <p:nvSpPr>
          <p:cNvPr id="2" name="Otsikko 1">
            <a:extLst>
              <a:ext uri="{FF2B5EF4-FFF2-40B4-BE49-F238E27FC236}">
                <a16:creationId xmlns:a16="http://schemas.microsoft.com/office/drawing/2014/main" id="{25091352-FB5A-477A-9D4A-48352D095258}"/>
              </a:ext>
            </a:extLst>
          </p:cNvPr>
          <p:cNvSpPr>
            <a:spLocks noGrp="1"/>
          </p:cNvSpPr>
          <p:nvPr>
            <p:ph type="title"/>
          </p:nvPr>
        </p:nvSpPr>
        <p:spPr>
          <a:xfrm>
            <a:off x="465421" y="265932"/>
            <a:ext cx="10515600" cy="1325563"/>
          </a:xfrm>
        </p:spPr>
        <p:txBody>
          <a:bodyPr>
            <a:noAutofit/>
          </a:bodyPr>
          <a:lstStyle/>
          <a:p>
            <a:pPr algn="ctr"/>
            <a:r>
              <a:rPr lang="fr-FR" sz="6600" dirty="0">
                <a:solidFill>
                  <a:schemeClr val="accent1"/>
                </a:solidFill>
              </a:rPr>
              <a:t>Muut gluteenittomat jauhoseokset</a:t>
            </a:r>
            <a:endParaRPr lang="fi-FI" sz="6600" dirty="0">
              <a:solidFill>
                <a:schemeClr val="accent1"/>
              </a:solidFill>
            </a:endParaRPr>
          </a:p>
        </p:txBody>
      </p:sp>
      <p:sp>
        <p:nvSpPr>
          <p:cNvPr id="3" name="Sisällön paikkamerkki 2">
            <a:extLst>
              <a:ext uri="{FF2B5EF4-FFF2-40B4-BE49-F238E27FC236}">
                <a16:creationId xmlns:a16="http://schemas.microsoft.com/office/drawing/2014/main" id="{291DCA32-8C99-4512-9BFE-20D6D9AAAE8C}"/>
              </a:ext>
            </a:extLst>
          </p:cNvPr>
          <p:cNvSpPr>
            <a:spLocks noGrp="1"/>
          </p:cNvSpPr>
          <p:nvPr>
            <p:ph idx="1"/>
          </p:nvPr>
        </p:nvSpPr>
        <p:spPr>
          <a:xfrm>
            <a:off x="2412659" y="1970139"/>
            <a:ext cx="3466720" cy="4146255"/>
          </a:xfrm>
        </p:spPr>
        <p:txBody>
          <a:bodyPr>
            <a:normAutofit fontScale="92500" lnSpcReduction="10000"/>
          </a:bodyPr>
          <a:lstStyle/>
          <a:p>
            <a:pPr>
              <a:buClr>
                <a:schemeClr val="accent1"/>
              </a:buClr>
              <a:buBlip>
                <a:blip r:embed="rId4"/>
              </a:buBlip>
            </a:pPr>
            <a:r>
              <a:rPr lang="fi-FI" sz="1800" dirty="0"/>
              <a:t>Gluteeniton Porkkanajauhoseos ihastuttaa rouheisuudellaan ja kuitupitoisuudellaan. Jauhoseos pitää sisällään kuivattua kotimaista porkkanaa sekä auringonkukansiementä. Se soveltuu monipuoliseen leivontaan – niin suolaisiin kuin makeisiin herkkuihin.</a:t>
            </a:r>
          </a:p>
          <a:p>
            <a:pPr>
              <a:buClr>
                <a:schemeClr val="accent1"/>
              </a:buClr>
              <a:buBlip>
                <a:blip r:embed="rId4"/>
              </a:buBlip>
            </a:pPr>
            <a:r>
              <a:rPr lang="fi-FI" sz="1800" b="1" dirty="0"/>
              <a:t>Ainesosat: </a:t>
            </a:r>
            <a:r>
              <a:rPr lang="fi-FI" sz="1800" dirty="0"/>
              <a:t>Riisijauho, tumma täysjyväriisijauho, tumma </a:t>
            </a:r>
            <a:r>
              <a:rPr lang="fi-FI" sz="1800" dirty="0" err="1"/>
              <a:t>tef</a:t>
            </a:r>
            <a:r>
              <a:rPr lang="fi-FI" sz="1800" dirty="0"/>
              <a:t>-täysjyväjauho, auringonkukansiemen, maissijauho (GMO-vapaa), maissisuurimo (GMO-vapaa), kuivattu porkkana (2,5%) ja </a:t>
            </a:r>
            <a:r>
              <a:rPr lang="fi-FI" sz="1800" dirty="0" err="1"/>
              <a:t>psyllium</a:t>
            </a:r>
            <a:r>
              <a:rPr lang="fi-FI" sz="1800" dirty="0"/>
              <a:t>.</a:t>
            </a:r>
          </a:p>
          <a:p>
            <a:pPr>
              <a:buClr>
                <a:schemeClr val="accent1"/>
              </a:buClr>
              <a:buBlip>
                <a:blip r:embed="rId4"/>
              </a:buBlip>
            </a:pPr>
            <a:r>
              <a:rPr lang="fi-FI" sz="1800" dirty="0"/>
              <a:t>450 g / 3 kg / 25 kg</a:t>
            </a:r>
          </a:p>
        </p:txBody>
      </p:sp>
      <p:sp>
        <p:nvSpPr>
          <p:cNvPr id="4" name="Dian numeron paikkamerkki 3">
            <a:extLst>
              <a:ext uri="{FF2B5EF4-FFF2-40B4-BE49-F238E27FC236}">
                <a16:creationId xmlns:a16="http://schemas.microsoft.com/office/drawing/2014/main" id="{739B10FE-2DF0-4F71-A389-FE1700361A0D}"/>
              </a:ext>
            </a:extLst>
          </p:cNvPr>
          <p:cNvSpPr>
            <a:spLocks noGrp="1"/>
          </p:cNvSpPr>
          <p:nvPr>
            <p:ph type="sldNum" sz="quarter" idx="12"/>
          </p:nvPr>
        </p:nvSpPr>
        <p:spPr/>
        <p:txBody>
          <a:bodyPr/>
          <a:lstStyle/>
          <a:p>
            <a:fld id="{C530E2A9-C46D-4046-BC49-CF4C9B2CE96B}" type="slidenum">
              <a:rPr lang="fi-FI" smtClean="0"/>
              <a:t>14</a:t>
            </a:fld>
            <a:endParaRPr lang="fi-FI"/>
          </a:p>
        </p:txBody>
      </p:sp>
      <p:pic>
        <p:nvPicPr>
          <p:cNvPr id="5" name="Kuva 4">
            <a:extLst>
              <a:ext uri="{FF2B5EF4-FFF2-40B4-BE49-F238E27FC236}">
                <a16:creationId xmlns:a16="http://schemas.microsoft.com/office/drawing/2014/main" id="{FCC508E0-F60A-4569-BC8A-5765D526DD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709" y="5983991"/>
            <a:ext cx="1544958" cy="744718"/>
          </a:xfrm>
          <a:prstGeom prst="rect">
            <a:avLst/>
          </a:prstGeom>
        </p:spPr>
      </p:pic>
      <p:sp>
        <p:nvSpPr>
          <p:cNvPr id="10" name="Sisällön paikkamerkki 2">
            <a:extLst>
              <a:ext uri="{FF2B5EF4-FFF2-40B4-BE49-F238E27FC236}">
                <a16:creationId xmlns:a16="http://schemas.microsoft.com/office/drawing/2014/main" id="{DFD48138-4661-4BF9-8B64-DCC69FE49515}"/>
              </a:ext>
            </a:extLst>
          </p:cNvPr>
          <p:cNvSpPr txBox="1">
            <a:spLocks/>
          </p:cNvSpPr>
          <p:nvPr/>
        </p:nvSpPr>
        <p:spPr>
          <a:xfrm>
            <a:off x="8137912" y="1988749"/>
            <a:ext cx="3844342" cy="47243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Blip>
                <a:blip r:embed="rId4"/>
              </a:buBlip>
            </a:pPr>
            <a:r>
              <a:rPr lang="fi-FI" sz="1800" dirty="0"/>
              <a:t>Lempeä kaurajauhoseos soveltuu monipuoliseen leivontaa. Se on runsaskuituista sekä maukasta. Jauhoseos on hieman </a:t>
            </a:r>
            <a:r>
              <a:rPr lang="fi-FI" sz="1800" dirty="0" err="1"/>
              <a:t>rouheisesmpi</a:t>
            </a:r>
            <a:r>
              <a:rPr lang="fi-FI" sz="1800" dirty="0"/>
              <a:t>, koska mukana on kaurahiutaleita ja –leseitä. Paketissa on ohje </a:t>
            </a:r>
            <a:r>
              <a:rPr lang="fi-FI" sz="1800" dirty="0" err="1"/>
              <a:t>helpooihiin</a:t>
            </a:r>
            <a:r>
              <a:rPr lang="fi-FI" sz="1800" dirty="0"/>
              <a:t> mustikkamuffineihin ja vuokaleipään.</a:t>
            </a:r>
          </a:p>
          <a:p>
            <a:pPr>
              <a:buClr>
                <a:schemeClr val="accent1"/>
              </a:buClr>
              <a:buBlip>
                <a:blip r:embed="rId4"/>
              </a:buBlip>
            </a:pPr>
            <a:r>
              <a:rPr lang="fi-FI" sz="1800" b="1" dirty="0"/>
              <a:t>Ainesosat: </a:t>
            </a:r>
            <a:r>
              <a:rPr lang="fi-FI" sz="1800" dirty="0"/>
              <a:t>Gluteeniton kotimainen kaura 62% (täysjyväkaurajauho, kaurahiutale, kauralese), tumma täysjyväriisijauho, riisijauho ja </a:t>
            </a:r>
            <a:r>
              <a:rPr lang="fi-FI" sz="1800" dirty="0" err="1"/>
              <a:t>psyllium</a:t>
            </a:r>
            <a:endParaRPr lang="fi-FI" sz="1800" dirty="0"/>
          </a:p>
          <a:p>
            <a:pPr>
              <a:buClr>
                <a:schemeClr val="accent1"/>
              </a:buClr>
              <a:buBlip>
                <a:blip r:embed="rId4"/>
              </a:buBlip>
            </a:pPr>
            <a:r>
              <a:rPr lang="fi-FI" sz="1800" dirty="0"/>
              <a:t>500 g / 3 kg / 25 kg</a:t>
            </a:r>
          </a:p>
        </p:txBody>
      </p:sp>
      <p:sp>
        <p:nvSpPr>
          <p:cNvPr id="14" name="Tekstiruutu 13">
            <a:extLst>
              <a:ext uri="{FF2B5EF4-FFF2-40B4-BE49-F238E27FC236}">
                <a16:creationId xmlns:a16="http://schemas.microsoft.com/office/drawing/2014/main" id="{453E8097-D79F-4A5C-916B-8C9F835B7936}"/>
              </a:ext>
            </a:extLst>
          </p:cNvPr>
          <p:cNvSpPr txBox="1"/>
          <p:nvPr/>
        </p:nvSpPr>
        <p:spPr>
          <a:xfrm>
            <a:off x="612664" y="1551431"/>
            <a:ext cx="3215560" cy="369332"/>
          </a:xfrm>
          <a:prstGeom prst="rect">
            <a:avLst/>
          </a:prstGeom>
          <a:noFill/>
        </p:spPr>
        <p:txBody>
          <a:bodyPr wrap="none" rtlCol="0">
            <a:spAutoFit/>
          </a:bodyPr>
          <a:lstStyle/>
          <a:p>
            <a:r>
              <a:rPr lang="en-US" b="1" dirty="0" err="1"/>
              <a:t>Gluteeniton</a:t>
            </a:r>
            <a:r>
              <a:rPr lang="en-US" b="1" dirty="0"/>
              <a:t> </a:t>
            </a:r>
            <a:r>
              <a:rPr lang="en-US" b="1" dirty="0" err="1"/>
              <a:t>Porkkanajauhoseos</a:t>
            </a:r>
            <a:endParaRPr lang="fi-FI" b="1" dirty="0"/>
          </a:p>
        </p:txBody>
      </p:sp>
      <p:sp>
        <p:nvSpPr>
          <p:cNvPr id="15" name="Tekstiruutu 14">
            <a:extLst>
              <a:ext uri="{FF2B5EF4-FFF2-40B4-BE49-F238E27FC236}">
                <a16:creationId xmlns:a16="http://schemas.microsoft.com/office/drawing/2014/main" id="{940D55DC-9D7E-466A-AF40-4731B8541BC8}"/>
              </a:ext>
            </a:extLst>
          </p:cNvPr>
          <p:cNvSpPr txBox="1"/>
          <p:nvPr/>
        </p:nvSpPr>
        <p:spPr>
          <a:xfrm>
            <a:off x="6280506" y="1535267"/>
            <a:ext cx="2903552" cy="369332"/>
          </a:xfrm>
          <a:prstGeom prst="rect">
            <a:avLst/>
          </a:prstGeom>
          <a:noFill/>
        </p:spPr>
        <p:txBody>
          <a:bodyPr wrap="none" rtlCol="0">
            <a:spAutoFit/>
          </a:bodyPr>
          <a:lstStyle/>
          <a:p>
            <a:r>
              <a:rPr lang="en-GB" b="1" dirty="0" err="1"/>
              <a:t>Gluteeniton</a:t>
            </a:r>
            <a:r>
              <a:rPr lang="en-GB" b="1" dirty="0"/>
              <a:t> </a:t>
            </a:r>
            <a:r>
              <a:rPr lang="en-GB" b="1" dirty="0" err="1"/>
              <a:t>Kaurajauhoseos</a:t>
            </a:r>
            <a:endParaRPr lang="de-AT" b="1" dirty="0"/>
          </a:p>
        </p:txBody>
      </p:sp>
    </p:spTree>
    <p:extLst>
      <p:ext uri="{BB962C8B-B14F-4D97-AF65-F5344CB8AC3E}">
        <p14:creationId xmlns:p14="http://schemas.microsoft.com/office/powerpoint/2010/main" val="3946295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8D189EA9-8E8A-4D95-BDF3-58A77F4D889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9994" y="1827612"/>
            <a:ext cx="2946833" cy="3920261"/>
          </a:xfrm>
          <a:prstGeom prst="rect">
            <a:avLst/>
          </a:prstGeom>
        </p:spPr>
      </p:pic>
      <p:pic>
        <p:nvPicPr>
          <p:cNvPr id="8" name="Kuva 7">
            <a:extLst>
              <a:ext uri="{FF2B5EF4-FFF2-40B4-BE49-F238E27FC236}">
                <a16:creationId xmlns:a16="http://schemas.microsoft.com/office/drawing/2014/main" id="{F9312892-F25B-407D-B1FD-2DF15994F18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55977" y="1719933"/>
            <a:ext cx="3154623" cy="3944241"/>
          </a:xfrm>
          <a:prstGeom prst="rect">
            <a:avLst/>
          </a:prstGeom>
        </p:spPr>
      </p:pic>
      <p:sp>
        <p:nvSpPr>
          <p:cNvPr id="2" name="Otsikko 1">
            <a:extLst>
              <a:ext uri="{FF2B5EF4-FFF2-40B4-BE49-F238E27FC236}">
                <a16:creationId xmlns:a16="http://schemas.microsoft.com/office/drawing/2014/main" id="{25091352-FB5A-477A-9D4A-48352D095258}"/>
              </a:ext>
            </a:extLst>
          </p:cNvPr>
          <p:cNvSpPr>
            <a:spLocks noGrp="1"/>
          </p:cNvSpPr>
          <p:nvPr>
            <p:ph type="title"/>
          </p:nvPr>
        </p:nvSpPr>
        <p:spPr>
          <a:xfrm>
            <a:off x="455896" y="298488"/>
            <a:ext cx="10515600" cy="1325563"/>
          </a:xfrm>
        </p:spPr>
        <p:txBody>
          <a:bodyPr>
            <a:noAutofit/>
          </a:bodyPr>
          <a:lstStyle/>
          <a:p>
            <a:pPr algn="ctr"/>
            <a:r>
              <a:rPr lang="fr-FR" sz="6600" dirty="0">
                <a:solidFill>
                  <a:schemeClr val="accent1"/>
                </a:solidFill>
              </a:rPr>
              <a:t>Muut gluteenittomat jauhoseokset</a:t>
            </a:r>
            <a:endParaRPr lang="fi-FI" sz="6600" dirty="0">
              <a:solidFill>
                <a:schemeClr val="accent1"/>
              </a:solidFill>
            </a:endParaRPr>
          </a:p>
        </p:txBody>
      </p:sp>
      <p:sp>
        <p:nvSpPr>
          <p:cNvPr id="3" name="Sisällön paikkamerkki 2">
            <a:extLst>
              <a:ext uri="{FF2B5EF4-FFF2-40B4-BE49-F238E27FC236}">
                <a16:creationId xmlns:a16="http://schemas.microsoft.com/office/drawing/2014/main" id="{291DCA32-8C99-4512-9BFE-20D6D9AAAE8C}"/>
              </a:ext>
            </a:extLst>
          </p:cNvPr>
          <p:cNvSpPr>
            <a:spLocks noGrp="1"/>
          </p:cNvSpPr>
          <p:nvPr>
            <p:ph idx="1"/>
          </p:nvPr>
        </p:nvSpPr>
        <p:spPr>
          <a:xfrm>
            <a:off x="2412659" y="1970139"/>
            <a:ext cx="3466720" cy="4146255"/>
          </a:xfrm>
        </p:spPr>
        <p:txBody>
          <a:bodyPr>
            <a:normAutofit fontScale="92500"/>
          </a:bodyPr>
          <a:lstStyle/>
          <a:p>
            <a:pPr>
              <a:spcBef>
                <a:spcPts val="2400"/>
              </a:spcBef>
              <a:buClr>
                <a:schemeClr val="accent1"/>
              </a:buClr>
              <a:buBlip>
                <a:blip r:embed="rId4"/>
              </a:buBlip>
            </a:pPr>
            <a:r>
              <a:rPr lang="fi-FI" sz="1800" dirty="0">
                <a:solidFill>
                  <a:srgbClr val="000000"/>
                </a:solidFill>
              </a:rPr>
              <a:t>Tällä jauhoseoksella valmistat helposti maukkaat pienet ja isot letut. Taritset vain maitoa tai vettä, pari kananmunaa ja hiukan suolaa. Valmiit letut voit nauttia makeina </a:t>
            </a:r>
            <a:r>
              <a:rPr lang="fi-FI" sz="1800" dirty="0" err="1">
                <a:solidFill>
                  <a:srgbClr val="000000"/>
                </a:solidFill>
              </a:rPr>
              <a:t>esimekriksi</a:t>
            </a:r>
            <a:r>
              <a:rPr lang="fi-FI" sz="1800" dirty="0">
                <a:solidFill>
                  <a:srgbClr val="000000"/>
                </a:solidFill>
              </a:rPr>
              <a:t> tuoreiden marjojen, hillon, kinuskin tai suklaalevitteen kera. Ruokaisat letuista saat, kun täytät ne esimerkiksi jauhelihalla ja kasviksilla.</a:t>
            </a:r>
          </a:p>
          <a:p>
            <a:pPr>
              <a:spcBef>
                <a:spcPts val="2400"/>
              </a:spcBef>
              <a:buClr>
                <a:schemeClr val="accent1"/>
              </a:buClr>
              <a:buBlip>
                <a:blip r:embed="rId4"/>
              </a:buBlip>
            </a:pPr>
            <a:r>
              <a:rPr lang="fi-FI" sz="1800" b="1" dirty="0">
                <a:solidFill>
                  <a:srgbClr val="000000"/>
                </a:solidFill>
              </a:rPr>
              <a:t>Ainesosat: </a:t>
            </a:r>
            <a:r>
              <a:rPr lang="fi-FI" sz="1800" dirty="0">
                <a:solidFill>
                  <a:srgbClr val="000000"/>
                </a:solidFill>
              </a:rPr>
              <a:t>Riisijauho, tumma täysjyväriisijauho, tattarijauho, maissijauho (GMO-vapaa), tumma </a:t>
            </a:r>
            <a:r>
              <a:rPr lang="fi-FI" sz="1800" dirty="0" err="1">
                <a:solidFill>
                  <a:srgbClr val="000000"/>
                </a:solidFill>
              </a:rPr>
              <a:t>tef</a:t>
            </a:r>
            <a:r>
              <a:rPr lang="fi-FI" sz="1800" dirty="0">
                <a:solidFill>
                  <a:srgbClr val="000000"/>
                </a:solidFill>
              </a:rPr>
              <a:t>-täysjyväjauho ja </a:t>
            </a:r>
            <a:r>
              <a:rPr lang="fi-FI" sz="1800" dirty="0" err="1">
                <a:solidFill>
                  <a:srgbClr val="000000"/>
                </a:solidFill>
              </a:rPr>
              <a:t>psyllium</a:t>
            </a:r>
            <a:endParaRPr lang="fi-FI" sz="1800" dirty="0">
              <a:solidFill>
                <a:srgbClr val="000000"/>
              </a:solidFill>
            </a:endParaRPr>
          </a:p>
          <a:p>
            <a:pPr>
              <a:buClr>
                <a:schemeClr val="accent1"/>
              </a:buClr>
              <a:buBlip>
                <a:blip r:embed="rId4"/>
              </a:buBlip>
            </a:pPr>
            <a:r>
              <a:rPr lang="fi-FI" sz="1800" dirty="0"/>
              <a:t>500 g / 25 kg</a:t>
            </a:r>
          </a:p>
        </p:txBody>
      </p:sp>
      <p:sp>
        <p:nvSpPr>
          <p:cNvPr id="4" name="Dian numeron paikkamerkki 3">
            <a:extLst>
              <a:ext uri="{FF2B5EF4-FFF2-40B4-BE49-F238E27FC236}">
                <a16:creationId xmlns:a16="http://schemas.microsoft.com/office/drawing/2014/main" id="{739B10FE-2DF0-4F71-A389-FE1700361A0D}"/>
              </a:ext>
            </a:extLst>
          </p:cNvPr>
          <p:cNvSpPr>
            <a:spLocks noGrp="1"/>
          </p:cNvSpPr>
          <p:nvPr>
            <p:ph type="sldNum" sz="quarter" idx="12"/>
          </p:nvPr>
        </p:nvSpPr>
        <p:spPr/>
        <p:txBody>
          <a:bodyPr/>
          <a:lstStyle/>
          <a:p>
            <a:fld id="{C530E2A9-C46D-4046-BC49-CF4C9B2CE96B}" type="slidenum">
              <a:rPr lang="fi-FI" smtClean="0"/>
              <a:t>15</a:t>
            </a:fld>
            <a:endParaRPr lang="fi-FI"/>
          </a:p>
        </p:txBody>
      </p:sp>
      <p:pic>
        <p:nvPicPr>
          <p:cNvPr id="5" name="Kuva 4">
            <a:extLst>
              <a:ext uri="{FF2B5EF4-FFF2-40B4-BE49-F238E27FC236}">
                <a16:creationId xmlns:a16="http://schemas.microsoft.com/office/drawing/2014/main" id="{FCC508E0-F60A-4569-BC8A-5765D526DD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709" y="5983991"/>
            <a:ext cx="1544958" cy="744718"/>
          </a:xfrm>
          <a:prstGeom prst="rect">
            <a:avLst/>
          </a:prstGeom>
        </p:spPr>
      </p:pic>
      <p:sp>
        <p:nvSpPr>
          <p:cNvPr id="10" name="Sisällön paikkamerkki 2">
            <a:extLst>
              <a:ext uri="{FF2B5EF4-FFF2-40B4-BE49-F238E27FC236}">
                <a16:creationId xmlns:a16="http://schemas.microsoft.com/office/drawing/2014/main" id="{DFD48138-4661-4BF9-8B64-DCC69FE49515}"/>
              </a:ext>
            </a:extLst>
          </p:cNvPr>
          <p:cNvSpPr txBox="1">
            <a:spLocks/>
          </p:cNvSpPr>
          <p:nvPr/>
        </p:nvSpPr>
        <p:spPr>
          <a:xfrm>
            <a:off x="8137912" y="1988749"/>
            <a:ext cx="3844342" cy="47243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accent1"/>
              </a:buClr>
              <a:buBlip>
                <a:blip r:embed="rId4"/>
              </a:buBlip>
            </a:pPr>
            <a:r>
              <a:rPr lang="fi-FI" sz="1800" dirty="0"/>
              <a:t>Runsaskuituinen ja monipuolinen leivontajauhoseos sisältäen enemmän pureskeltavaa, koska mukana on auringonkukansiemeniä. Paketissa on ohjeen sämpylöihin, kahvikakkuun ja leivoksiin.</a:t>
            </a:r>
          </a:p>
          <a:p>
            <a:pPr>
              <a:buClr>
                <a:schemeClr val="accent1"/>
              </a:buClr>
              <a:buBlip>
                <a:blip r:embed="rId4"/>
              </a:buBlip>
            </a:pPr>
            <a:r>
              <a:rPr lang="fi-FI" sz="1800" b="1" dirty="0"/>
              <a:t>Ainesosat: </a:t>
            </a:r>
            <a:r>
              <a:rPr lang="fi-FI" sz="1800" dirty="0"/>
              <a:t>Riisijauho, tumma täysjyväriisijauho, tumma </a:t>
            </a:r>
            <a:r>
              <a:rPr lang="fi-FI" sz="1800" dirty="0" err="1"/>
              <a:t>tef</a:t>
            </a:r>
            <a:r>
              <a:rPr lang="fi-FI" sz="1800" dirty="0"/>
              <a:t>-täysjyväjauho, auringonkukansiemen, maissijauho (GMO-vapaa), maissisuurimo (GMO-vapaa) ja </a:t>
            </a:r>
            <a:r>
              <a:rPr lang="fi-FI" sz="1800" dirty="0" err="1"/>
              <a:t>psyllium</a:t>
            </a:r>
            <a:endParaRPr lang="fi-FI" sz="1800" dirty="0"/>
          </a:p>
          <a:p>
            <a:pPr>
              <a:buClr>
                <a:schemeClr val="accent1"/>
              </a:buClr>
              <a:buBlip>
                <a:blip r:embed="rId4"/>
              </a:buBlip>
            </a:pPr>
            <a:r>
              <a:rPr lang="fi-FI" sz="1800" dirty="0"/>
              <a:t>500 g / 3 kg / 25 kg</a:t>
            </a:r>
          </a:p>
        </p:txBody>
      </p:sp>
      <p:sp>
        <p:nvSpPr>
          <p:cNvPr id="14" name="Tekstiruutu 13">
            <a:extLst>
              <a:ext uri="{FF2B5EF4-FFF2-40B4-BE49-F238E27FC236}">
                <a16:creationId xmlns:a16="http://schemas.microsoft.com/office/drawing/2014/main" id="{453E8097-D79F-4A5C-916B-8C9F835B7936}"/>
              </a:ext>
            </a:extLst>
          </p:cNvPr>
          <p:cNvSpPr txBox="1"/>
          <p:nvPr/>
        </p:nvSpPr>
        <p:spPr>
          <a:xfrm>
            <a:off x="612664" y="1551431"/>
            <a:ext cx="2808782" cy="369332"/>
          </a:xfrm>
          <a:prstGeom prst="rect">
            <a:avLst/>
          </a:prstGeom>
          <a:noFill/>
        </p:spPr>
        <p:txBody>
          <a:bodyPr wrap="none" rtlCol="0">
            <a:spAutoFit/>
          </a:bodyPr>
          <a:lstStyle/>
          <a:p>
            <a:r>
              <a:rPr lang="en-GB" b="1" dirty="0" err="1"/>
              <a:t>Gluteeniton</a:t>
            </a:r>
            <a:r>
              <a:rPr lang="en-GB" b="1" dirty="0"/>
              <a:t> </a:t>
            </a:r>
            <a:r>
              <a:rPr lang="en-GB" b="1" dirty="0" err="1"/>
              <a:t>Pullajauhoseos</a:t>
            </a:r>
            <a:endParaRPr lang="de-AT" b="1" dirty="0"/>
          </a:p>
        </p:txBody>
      </p:sp>
      <p:sp>
        <p:nvSpPr>
          <p:cNvPr id="15" name="Tekstiruutu 14">
            <a:extLst>
              <a:ext uri="{FF2B5EF4-FFF2-40B4-BE49-F238E27FC236}">
                <a16:creationId xmlns:a16="http://schemas.microsoft.com/office/drawing/2014/main" id="{940D55DC-9D7E-466A-AF40-4731B8541BC8}"/>
              </a:ext>
            </a:extLst>
          </p:cNvPr>
          <p:cNvSpPr txBox="1"/>
          <p:nvPr/>
        </p:nvSpPr>
        <p:spPr>
          <a:xfrm>
            <a:off x="6280506" y="1535267"/>
            <a:ext cx="3439147" cy="369332"/>
          </a:xfrm>
          <a:prstGeom prst="rect">
            <a:avLst/>
          </a:prstGeom>
          <a:noFill/>
        </p:spPr>
        <p:txBody>
          <a:bodyPr wrap="none" rtlCol="0">
            <a:spAutoFit/>
          </a:bodyPr>
          <a:lstStyle/>
          <a:p>
            <a:r>
              <a:rPr lang="en-US" b="1" dirty="0" err="1"/>
              <a:t>Rouheinen</a:t>
            </a:r>
            <a:r>
              <a:rPr lang="en-US" b="1" dirty="0"/>
              <a:t> </a:t>
            </a:r>
            <a:r>
              <a:rPr lang="en-US" b="1" dirty="0" err="1"/>
              <a:t>Gluteeniton</a:t>
            </a:r>
            <a:r>
              <a:rPr lang="en-US" b="1" dirty="0"/>
              <a:t> </a:t>
            </a:r>
            <a:r>
              <a:rPr lang="en-US" b="1" dirty="0" err="1"/>
              <a:t>Jauhoseos</a:t>
            </a:r>
            <a:endParaRPr lang="de-AT" b="1" dirty="0"/>
          </a:p>
        </p:txBody>
      </p:sp>
    </p:spTree>
    <p:extLst>
      <p:ext uri="{BB962C8B-B14F-4D97-AF65-F5344CB8AC3E}">
        <p14:creationId xmlns:p14="http://schemas.microsoft.com/office/powerpoint/2010/main" val="1485450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5253B043-D48C-44CD-8F1D-E8A6C94922FF}"/>
              </a:ext>
            </a:extLst>
          </p:cNvPr>
          <p:cNvPicPr>
            <a:picLocks noChangeAspect="1"/>
          </p:cNvPicPr>
          <p:nvPr/>
        </p:nvPicPr>
        <p:blipFill rotWithShape="1">
          <a:blip r:embed="rId2">
            <a:extLst>
              <a:ext uri="{28A0092B-C50C-407E-A947-70E740481C1C}">
                <a14:useLocalDpi xmlns:a14="http://schemas.microsoft.com/office/drawing/2010/main" val="0"/>
              </a:ext>
            </a:extLst>
          </a:blip>
          <a:srcRect t="4728" b="21032"/>
          <a:stretch/>
        </p:blipFill>
        <p:spPr>
          <a:xfrm>
            <a:off x="0" y="-1679712"/>
            <a:ext cx="12192000" cy="6788425"/>
          </a:xfrm>
          <a:prstGeom prst="rect">
            <a:avLst/>
          </a:prstGeom>
        </p:spPr>
      </p:pic>
      <p:sp>
        <p:nvSpPr>
          <p:cNvPr id="4" name="Dian numeron paikkamerkki 3">
            <a:extLst>
              <a:ext uri="{FF2B5EF4-FFF2-40B4-BE49-F238E27FC236}">
                <a16:creationId xmlns:a16="http://schemas.microsoft.com/office/drawing/2014/main" id="{B808852A-53AA-4207-A921-CB6A8669932F}"/>
              </a:ext>
            </a:extLst>
          </p:cNvPr>
          <p:cNvSpPr>
            <a:spLocks noGrp="1"/>
          </p:cNvSpPr>
          <p:nvPr>
            <p:ph type="sldNum" sz="quarter" idx="12"/>
          </p:nvPr>
        </p:nvSpPr>
        <p:spPr/>
        <p:txBody>
          <a:bodyPr/>
          <a:lstStyle/>
          <a:p>
            <a:fld id="{C530E2A9-C46D-4046-BC49-CF4C9B2CE96B}" type="slidenum">
              <a:rPr lang="fi-FI" smtClean="0"/>
              <a:t>16</a:t>
            </a:fld>
            <a:endParaRPr lang="fi-FI"/>
          </a:p>
        </p:txBody>
      </p:sp>
      <p:sp>
        <p:nvSpPr>
          <p:cNvPr id="2" name="Otsikko 1">
            <a:extLst>
              <a:ext uri="{FF2B5EF4-FFF2-40B4-BE49-F238E27FC236}">
                <a16:creationId xmlns:a16="http://schemas.microsoft.com/office/drawing/2014/main" id="{9B6E5E66-BE6B-4491-9FE4-F5FFE2153C15}"/>
              </a:ext>
            </a:extLst>
          </p:cNvPr>
          <p:cNvSpPr>
            <a:spLocks noGrp="1"/>
          </p:cNvSpPr>
          <p:nvPr>
            <p:ph type="ctrTitle"/>
          </p:nvPr>
        </p:nvSpPr>
        <p:spPr>
          <a:xfrm>
            <a:off x="256761" y="5217648"/>
            <a:ext cx="11678478" cy="1422087"/>
          </a:xfrm>
          <a:effectLst/>
        </p:spPr>
        <p:txBody>
          <a:bodyPr>
            <a:noAutofit/>
          </a:bodyPr>
          <a:lstStyle/>
          <a:p>
            <a:r>
              <a:rPr lang="en-US" sz="9600" dirty="0" err="1">
                <a:solidFill>
                  <a:srgbClr val="07601F"/>
                </a:solidFill>
              </a:rPr>
              <a:t>Helppoon</a:t>
            </a:r>
            <a:r>
              <a:rPr lang="en-US" sz="9600" dirty="0">
                <a:solidFill>
                  <a:srgbClr val="07601F"/>
                </a:solidFill>
              </a:rPr>
              <a:t> </a:t>
            </a:r>
            <a:r>
              <a:rPr lang="en-US" sz="9600" dirty="0" err="1">
                <a:solidFill>
                  <a:srgbClr val="07601F"/>
                </a:solidFill>
              </a:rPr>
              <a:t>leivontaan</a:t>
            </a:r>
            <a:endParaRPr lang="fi-FI" sz="9600" dirty="0">
              <a:solidFill>
                <a:srgbClr val="07601F"/>
              </a:solidFill>
            </a:endParaRPr>
          </a:p>
        </p:txBody>
      </p:sp>
      <p:pic>
        <p:nvPicPr>
          <p:cNvPr id="10" name="Kuva 9">
            <a:extLst>
              <a:ext uri="{FF2B5EF4-FFF2-40B4-BE49-F238E27FC236}">
                <a16:creationId xmlns:a16="http://schemas.microsoft.com/office/drawing/2014/main" id="{BF466B47-C8BE-4B3E-9618-63425678AA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1523" y="5528806"/>
            <a:ext cx="312755" cy="399885"/>
          </a:xfrm>
          <a:prstGeom prst="rect">
            <a:avLst/>
          </a:prstGeom>
        </p:spPr>
      </p:pic>
    </p:spTree>
    <p:extLst>
      <p:ext uri="{BB962C8B-B14F-4D97-AF65-F5344CB8AC3E}">
        <p14:creationId xmlns:p14="http://schemas.microsoft.com/office/powerpoint/2010/main" val="3469383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DE7401F-324C-4AF4-A0F9-5D5112A019E2}"/>
              </a:ext>
            </a:extLst>
          </p:cNvPr>
          <p:cNvSpPr>
            <a:spLocks noGrp="1"/>
          </p:cNvSpPr>
          <p:nvPr>
            <p:ph type="title"/>
          </p:nvPr>
        </p:nvSpPr>
        <p:spPr>
          <a:xfrm>
            <a:off x="161827" y="129291"/>
            <a:ext cx="11868346" cy="1325563"/>
          </a:xfrm>
        </p:spPr>
        <p:txBody>
          <a:bodyPr>
            <a:normAutofit/>
          </a:bodyPr>
          <a:lstStyle/>
          <a:p>
            <a:pPr algn="ctr"/>
            <a:r>
              <a:rPr lang="en-US" sz="8000" dirty="0">
                <a:solidFill>
                  <a:srgbClr val="07601F"/>
                </a:solidFill>
              </a:rPr>
              <a:t>Me </a:t>
            </a:r>
            <a:r>
              <a:rPr lang="en-US" sz="8000" dirty="0" err="1">
                <a:solidFill>
                  <a:srgbClr val="07601F"/>
                </a:solidFill>
              </a:rPr>
              <a:t>somessa</a:t>
            </a:r>
            <a:endParaRPr lang="fi-FI" sz="8000" dirty="0">
              <a:solidFill>
                <a:srgbClr val="07601F"/>
              </a:solidFill>
            </a:endParaRPr>
          </a:p>
        </p:txBody>
      </p:sp>
      <p:sp>
        <p:nvSpPr>
          <p:cNvPr id="4" name="Dian numeron paikkamerkki 3">
            <a:extLst>
              <a:ext uri="{FF2B5EF4-FFF2-40B4-BE49-F238E27FC236}">
                <a16:creationId xmlns:a16="http://schemas.microsoft.com/office/drawing/2014/main" id="{F7B2B65B-E5B5-4928-BECB-E3D756113B08}"/>
              </a:ext>
            </a:extLst>
          </p:cNvPr>
          <p:cNvSpPr>
            <a:spLocks noGrp="1"/>
          </p:cNvSpPr>
          <p:nvPr>
            <p:ph type="sldNum" sz="quarter" idx="12"/>
          </p:nvPr>
        </p:nvSpPr>
        <p:spPr/>
        <p:txBody>
          <a:bodyPr/>
          <a:lstStyle/>
          <a:p>
            <a:fld id="{C530E2A9-C46D-4046-BC49-CF4C9B2CE96B}" type="slidenum">
              <a:rPr lang="fi-FI" smtClean="0"/>
              <a:t>17</a:t>
            </a:fld>
            <a:endParaRPr lang="fi-FI"/>
          </a:p>
        </p:txBody>
      </p:sp>
      <p:pic>
        <p:nvPicPr>
          <p:cNvPr id="16" name="Sisällön paikkamerkki 15">
            <a:extLst>
              <a:ext uri="{FF2B5EF4-FFF2-40B4-BE49-F238E27FC236}">
                <a16:creationId xmlns:a16="http://schemas.microsoft.com/office/drawing/2014/main" id="{E5046178-E26D-4314-BFF2-496C6F6B1D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4188" y="1157661"/>
            <a:ext cx="2881981" cy="5123523"/>
          </a:xfrm>
        </p:spPr>
      </p:pic>
      <p:pic>
        <p:nvPicPr>
          <p:cNvPr id="9" name="Kuva 8">
            <a:extLst>
              <a:ext uri="{FF2B5EF4-FFF2-40B4-BE49-F238E27FC236}">
                <a16:creationId xmlns:a16="http://schemas.microsoft.com/office/drawing/2014/main" id="{A62EEA5B-B420-4957-95CA-24E57C1061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09" y="5983991"/>
            <a:ext cx="1544958" cy="744718"/>
          </a:xfrm>
          <a:prstGeom prst="rect">
            <a:avLst/>
          </a:prstGeom>
        </p:spPr>
      </p:pic>
      <p:pic>
        <p:nvPicPr>
          <p:cNvPr id="18" name="Kuva 17">
            <a:extLst>
              <a:ext uri="{FF2B5EF4-FFF2-40B4-BE49-F238E27FC236}">
                <a16:creationId xmlns:a16="http://schemas.microsoft.com/office/drawing/2014/main" id="{F9AD5257-2BBC-4096-AE55-A01733DCF9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831" y="1232829"/>
            <a:ext cx="2881981" cy="5123521"/>
          </a:xfrm>
          <a:prstGeom prst="rect">
            <a:avLst/>
          </a:prstGeom>
        </p:spPr>
      </p:pic>
      <p:pic>
        <p:nvPicPr>
          <p:cNvPr id="20" name="Kuva 19" descr="Kuva, joka sisältää kohteen teksti, näyttökuva, sisä&#10;&#10;Kuvaus luotu automaattisesti">
            <a:extLst>
              <a:ext uri="{FF2B5EF4-FFF2-40B4-BE49-F238E27FC236}">
                <a16:creationId xmlns:a16="http://schemas.microsoft.com/office/drawing/2014/main" id="{5DE40E02-CB12-40F0-B170-FCD3242354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1291" y="2483224"/>
            <a:ext cx="5141844" cy="3856383"/>
          </a:xfrm>
          <a:prstGeom prst="rect">
            <a:avLst/>
          </a:prstGeom>
        </p:spPr>
      </p:pic>
      <p:sp>
        <p:nvSpPr>
          <p:cNvPr id="21" name="Tekstiruutu 20">
            <a:extLst>
              <a:ext uri="{FF2B5EF4-FFF2-40B4-BE49-F238E27FC236}">
                <a16:creationId xmlns:a16="http://schemas.microsoft.com/office/drawing/2014/main" id="{B5DE4DCA-F0DF-4B2D-895E-D3FBF5520735}"/>
              </a:ext>
            </a:extLst>
          </p:cNvPr>
          <p:cNvSpPr txBox="1"/>
          <p:nvPr/>
        </p:nvSpPr>
        <p:spPr>
          <a:xfrm>
            <a:off x="1572699" y="576816"/>
            <a:ext cx="1544958" cy="830997"/>
          </a:xfrm>
          <a:prstGeom prst="rect">
            <a:avLst/>
          </a:prstGeom>
          <a:noFill/>
        </p:spPr>
        <p:txBody>
          <a:bodyPr wrap="square" rtlCol="0">
            <a:spAutoFit/>
          </a:bodyPr>
          <a:lstStyle/>
          <a:p>
            <a:pPr algn="ctr"/>
            <a:r>
              <a:rPr lang="fi-FI" sz="4800" dirty="0" err="1">
                <a:latin typeface="+mj-lt"/>
              </a:rPr>
              <a:t>TikTok</a:t>
            </a:r>
            <a:endParaRPr lang="fi-FI" sz="4800" dirty="0">
              <a:latin typeface="+mj-lt"/>
            </a:endParaRPr>
          </a:p>
        </p:txBody>
      </p:sp>
      <p:sp>
        <p:nvSpPr>
          <p:cNvPr id="22" name="Tekstiruutu 21">
            <a:extLst>
              <a:ext uri="{FF2B5EF4-FFF2-40B4-BE49-F238E27FC236}">
                <a16:creationId xmlns:a16="http://schemas.microsoft.com/office/drawing/2014/main" id="{8B980C64-C9FA-463F-B075-458EBD0AC773}"/>
              </a:ext>
            </a:extLst>
          </p:cNvPr>
          <p:cNvSpPr txBox="1"/>
          <p:nvPr/>
        </p:nvSpPr>
        <p:spPr>
          <a:xfrm>
            <a:off x="8703135" y="614265"/>
            <a:ext cx="2167127" cy="830997"/>
          </a:xfrm>
          <a:prstGeom prst="rect">
            <a:avLst/>
          </a:prstGeom>
          <a:noFill/>
        </p:spPr>
        <p:txBody>
          <a:bodyPr wrap="square" rtlCol="0">
            <a:spAutoFit/>
          </a:bodyPr>
          <a:lstStyle/>
          <a:p>
            <a:pPr algn="ctr"/>
            <a:r>
              <a:rPr lang="fi-FI" sz="4800" dirty="0">
                <a:latin typeface="+mj-lt"/>
              </a:rPr>
              <a:t>Instagram</a:t>
            </a:r>
          </a:p>
        </p:txBody>
      </p:sp>
      <p:sp>
        <p:nvSpPr>
          <p:cNvPr id="23" name="Tekstiruutu 22">
            <a:extLst>
              <a:ext uri="{FF2B5EF4-FFF2-40B4-BE49-F238E27FC236}">
                <a16:creationId xmlns:a16="http://schemas.microsoft.com/office/drawing/2014/main" id="{1298A717-A917-4211-A3CF-D2C0A1971B94}"/>
              </a:ext>
            </a:extLst>
          </p:cNvPr>
          <p:cNvSpPr txBox="1"/>
          <p:nvPr/>
        </p:nvSpPr>
        <p:spPr>
          <a:xfrm>
            <a:off x="5020519" y="2067725"/>
            <a:ext cx="2223388" cy="830997"/>
          </a:xfrm>
          <a:prstGeom prst="rect">
            <a:avLst/>
          </a:prstGeom>
          <a:noFill/>
        </p:spPr>
        <p:txBody>
          <a:bodyPr wrap="square" rtlCol="0">
            <a:spAutoFit/>
          </a:bodyPr>
          <a:lstStyle/>
          <a:p>
            <a:pPr algn="ctr"/>
            <a:r>
              <a:rPr lang="fi-FI" sz="4800" dirty="0">
                <a:latin typeface="+mj-lt"/>
              </a:rPr>
              <a:t>Facebook</a:t>
            </a:r>
          </a:p>
        </p:txBody>
      </p:sp>
    </p:spTree>
    <p:extLst>
      <p:ext uri="{BB962C8B-B14F-4D97-AF65-F5344CB8AC3E}">
        <p14:creationId xmlns:p14="http://schemas.microsoft.com/office/powerpoint/2010/main" val="8633506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kti 7">
            <a:hlinkClick r:id="" action="ppaction://ole?verb=0"/>
            <a:extLst>
              <a:ext uri="{FF2B5EF4-FFF2-40B4-BE49-F238E27FC236}">
                <a16:creationId xmlns:a16="http://schemas.microsoft.com/office/drawing/2014/main" id="{E714F241-F3B8-4D6E-AD40-651BCF599725}"/>
              </a:ext>
            </a:extLst>
          </p:cNvPr>
          <p:cNvGraphicFramePr>
            <a:graphicFrameLocks noChangeAspect="1"/>
          </p:cNvGraphicFramePr>
          <p:nvPr>
            <p:extLst>
              <p:ext uri="{D42A27DB-BD31-4B8C-83A1-F6EECF244321}">
                <p14:modId xmlns:p14="http://schemas.microsoft.com/office/powerpoint/2010/main" val="1808562916"/>
              </p:ext>
            </p:extLst>
          </p:nvPr>
        </p:nvGraphicFramePr>
        <p:xfrm>
          <a:off x="5191711" y="2566416"/>
          <a:ext cx="1584564" cy="2242359"/>
        </p:xfrm>
        <a:graphic>
          <a:graphicData uri="http://schemas.openxmlformats.org/presentationml/2006/ole">
            <mc:AlternateContent xmlns:mc="http://schemas.openxmlformats.org/markup-compatibility/2006">
              <mc:Choice xmlns:v="urn:schemas-microsoft-com:vml" Requires="v">
                <p:oleObj spid="_x0000_s1026" name="Acrobat Document" r:id="rId3" imgW="3777942" imgH="5346465" progId="Acrobat.Document.DC">
                  <p:embed/>
                </p:oleObj>
              </mc:Choice>
              <mc:Fallback>
                <p:oleObj name="Acrobat Document" r:id="rId3" imgW="3777942" imgH="5346465" progId="Acrobat.Document.DC">
                  <p:embed/>
                  <p:pic>
                    <p:nvPicPr>
                      <p:cNvPr id="8" name="Objekti 7">
                        <a:hlinkClick r:id="" action="ppaction://ole?verb=0"/>
                        <a:extLst>
                          <a:ext uri="{FF2B5EF4-FFF2-40B4-BE49-F238E27FC236}">
                            <a16:creationId xmlns:a16="http://schemas.microsoft.com/office/drawing/2014/main" id="{E714F241-F3B8-4D6E-AD40-651BCF599725}"/>
                          </a:ext>
                        </a:extLst>
                      </p:cNvPr>
                      <p:cNvPicPr/>
                      <p:nvPr/>
                    </p:nvPicPr>
                    <p:blipFill>
                      <a:blip r:embed="rId4"/>
                      <a:stretch>
                        <a:fillRect/>
                      </a:stretch>
                    </p:blipFill>
                    <p:spPr>
                      <a:xfrm>
                        <a:off x="5191711" y="2566416"/>
                        <a:ext cx="1584564" cy="2242359"/>
                      </a:xfrm>
                      <a:prstGeom prst="rect">
                        <a:avLst/>
                      </a:prstGeom>
                    </p:spPr>
                  </p:pic>
                </p:oleObj>
              </mc:Fallback>
            </mc:AlternateContent>
          </a:graphicData>
        </a:graphic>
      </p:graphicFrame>
      <p:sp>
        <p:nvSpPr>
          <p:cNvPr id="2" name="Otsikko 1">
            <a:extLst>
              <a:ext uri="{FF2B5EF4-FFF2-40B4-BE49-F238E27FC236}">
                <a16:creationId xmlns:a16="http://schemas.microsoft.com/office/drawing/2014/main" id="{81866605-9217-43CF-AEBC-759C89B6E78B}"/>
              </a:ext>
            </a:extLst>
          </p:cNvPr>
          <p:cNvSpPr>
            <a:spLocks noGrp="1"/>
          </p:cNvSpPr>
          <p:nvPr>
            <p:ph type="title"/>
          </p:nvPr>
        </p:nvSpPr>
        <p:spPr>
          <a:xfrm>
            <a:off x="0" y="136525"/>
            <a:ext cx="7974419" cy="1325563"/>
          </a:xfrm>
        </p:spPr>
        <p:txBody>
          <a:bodyPr>
            <a:normAutofit/>
          </a:bodyPr>
          <a:lstStyle/>
          <a:p>
            <a:pPr algn="ctr"/>
            <a:r>
              <a:rPr lang="fi-FI" sz="8000" dirty="0">
                <a:solidFill>
                  <a:schemeClr val="accent1"/>
                </a:solidFill>
              </a:rPr>
              <a:t>Luotettava kumppani</a:t>
            </a:r>
          </a:p>
        </p:txBody>
      </p:sp>
      <p:sp>
        <p:nvSpPr>
          <p:cNvPr id="4" name="Dian numeron paikkamerkki 3">
            <a:extLst>
              <a:ext uri="{FF2B5EF4-FFF2-40B4-BE49-F238E27FC236}">
                <a16:creationId xmlns:a16="http://schemas.microsoft.com/office/drawing/2014/main" id="{E2DC66F9-1D8C-414F-AED3-3025981A7F76}"/>
              </a:ext>
            </a:extLst>
          </p:cNvPr>
          <p:cNvSpPr>
            <a:spLocks noGrp="1"/>
          </p:cNvSpPr>
          <p:nvPr>
            <p:ph type="sldNum" sz="quarter" idx="12"/>
          </p:nvPr>
        </p:nvSpPr>
        <p:spPr/>
        <p:txBody>
          <a:bodyPr/>
          <a:lstStyle/>
          <a:p>
            <a:fld id="{C530E2A9-C46D-4046-BC49-CF4C9B2CE96B}" type="slidenum">
              <a:rPr lang="fi-FI" smtClean="0"/>
              <a:t>18</a:t>
            </a:fld>
            <a:endParaRPr lang="fi-FI"/>
          </a:p>
        </p:txBody>
      </p:sp>
      <p:sp>
        <p:nvSpPr>
          <p:cNvPr id="9" name="Suorakulmio 8">
            <a:extLst>
              <a:ext uri="{FF2B5EF4-FFF2-40B4-BE49-F238E27FC236}">
                <a16:creationId xmlns:a16="http://schemas.microsoft.com/office/drawing/2014/main" id="{6BB79661-F392-4B9C-846B-6DD629433098}"/>
              </a:ext>
            </a:extLst>
          </p:cNvPr>
          <p:cNvSpPr/>
          <p:nvPr/>
        </p:nvSpPr>
        <p:spPr>
          <a:xfrm>
            <a:off x="7563679" y="0"/>
            <a:ext cx="4628322"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10" name="Tekstiruutu 9">
            <a:extLst>
              <a:ext uri="{FF2B5EF4-FFF2-40B4-BE49-F238E27FC236}">
                <a16:creationId xmlns:a16="http://schemas.microsoft.com/office/drawing/2014/main" id="{DBE146EE-D35C-49B7-A18D-1BE7A91DC8E5}"/>
              </a:ext>
            </a:extLst>
          </p:cNvPr>
          <p:cNvSpPr txBox="1"/>
          <p:nvPr/>
        </p:nvSpPr>
        <p:spPr>
          <a:xfrm>
            <a:off x="7878826" y="1502880"/>
            <a:ext cx="2712602" cy="584775"/>
          </a:xfrm>
          <a:prstGeom prst="rect">
            <a:avLst/>
          </a:prstGeom>
          <a:noFill/>
        </p:spPr>
        <p:txBody>
          <a:bodyPr wrap="none" rtlCol="0">
            <a:spAutoFit/>
          </a:bodyPr>
          <a:lstStyle/>
          <a:p>
            <a:r>
              <a:rPr lang="fi-FI" sz="3200" dirty="0">
                <a:solidFill>
                  <a:schemeClr val="bg2"/>
                </a:solidFill>
                <a:latin typeface="+mj-lt"/>
              </a:rPr>
              <a:t>Virtasalmen Viljatuote oy</a:t>
            </a:r>
          </a:p>
        </p:txBody>
      </p:sp>
      <p:sp>
        <p:nvSpPr>
          <p:cNvPr id="11" name="Tekstiruutu 10">
            <a:extLst>
              <a:ext uri="{FF2B5EF4-FFF2-40B4-BE49-F238E27FC236}">
                <a16:creationId xmlns:a16="http://schemas.microsoft.com/office/drawing/2014/main" id="{FFAD2720-9692-4ED8-895F-2CEF59D7D587}"/>
              </a:ext>
            </a:extLst>
          </p:cNvPr>
          <p:cNvSpPr txBox="1"/>
          <p:nvPr/>
        </p:nvSpPr>
        <p:spPr>
          <a:xfrm>
            <a:off x="7899835" y="2273433"/>
            <a:ext cx="1664238" cy="707886"/>
          </a:xfrm>
          <a:prstGeom prst="rect">
            <a:avLst/>
          </a:prstGeom>
          <a:noFill/>
        </p:spPr>
        <p:txBody>
          <a:bodyPr wrap="none" rtlCol="0">
            <a:spAutoFit/>
          </a:bodyPr>
          <a:lstStyle/>
          <a:p>
            <a:r>
              <a:rPr lang="fi-FI" sz="2000" dirty="0">
                <a:solidFill>
                  <a:schemeClr val="bg2"/>
                </a:solidFill>
              </a:rPr>
              <a:t>Matti Toivanen</a:t>
            </a:r>
          </a:p>
          <a:p>
            <a:r>
              <a:rPr lang="fi-FI" sz="2000" dirty="0">
                <a:solidFill>
                  <a:srgbClr val="FFFFFF"/>
                </a:solidFill>
              </a:rPr>
              <a:t>Toimitusjohtaja</a:t>
            </a:r>
            <a:endParaRPr lang="fi-FI" sz="2000" dirty="0">
              <a:solidFill>
                <a:schemeClr val="bg2"/>
              </a:solidFill>
            </a:endParaRPr>
          </a:p>
        </p:txBody>
      </p:sp>
      <p:sp>
        <p:nvSpPr>
          <p:cNvPr id="12" name="Tekstiruutu 11">
            <a:extLst>
              <a:ext uri="{FF2B5EF4-FFF2-40B4-BE49-F238E27FC236}">
                <a16:creationId xmlns:a16="http://schemas.microsoft.com/office/drawing/2014/main" id="{0895E194-FD41-4B7D-A419-12FE90515F25}"/>
              </a:ext>
            </a:extLst>
          </p:cNvPr>
          <p:cNvSpPr txBox="1"/>
          <p:nvPr/>
        </p:nvSpPr>
        <p:spPr>
          <a:xfrm>
            <a:off x="7899835" y="3037150"/>
            <a:ext cx="4146391" cy="707886"/>
          </a:xfrm>
          <a:prstGeom prst="rect">
            <a:avLst/>
          </a:prstGeom>
          <a:noFill/>
        </p:spPr>
        <p:txBody>
          <a:bodyPr wrap="none" rtlCol="0">
            <a:spAutoFit/>
          </a:bodyPr>
          <a:lstStyle/>
          <a:p>
            <a:r>
              <a:rPr lang="fi-FI" sz="2000" dirty="0">
                <a:solidFill>
                  <a:srgbClr val="FFFFFF"/>
                </a:solidFill>
              </a:rPr>
              <a:t>+358 40 846 9788</a:t>
            </a:r>
          </a:p>
          <a:p>
            <a:r>
              <a:rPr lang="fi-FI" sz="2000" dirty="0">
                <a:solidFill>
                  <a:srgbClr val="FFFFFF"/>
                </a:solidFill>
              </a:rPr>
              <a:t>matti.toivanen@virtasalmenviljatuote.fi</a:t>
            </a:r>
            <a:endParaRPr lang="fi-FI" sz="2000" dirty="0">
              <a:solidFill>
                <a:schemeClr val="bg2"/>
              </a:solidFill>
            </a:endParaRPr>
          </a:p>
        </p:txBody>
      </p:sp>
      <p:sp>
        <p:nvSpPr>
          <p:cNvPr id="13" name="Tekstiruutu 12">
            <a:extLst>
              <a:ext uri="{FF2B5EF4-FFF2-40B4-BE49-F238E27FC236}">
                <a16:creationId xmlns:a16="http://schemas.microsoft.com/office/drawing/2014/main" id="{0B5B9A4C-A2CA-48B0-AF76-A20C9DEC0492}"/>
              </a:ext>
            </a:extLst>
          </p:cNvPr>
          <p:cNvSpPr txBox="1"/>
          <p:nvPr/>
        </p:nvSpPr>
        <p:spPr>
          <a:xfrm>
            <a:off x="7926018" y="5160217"/>
            <a:ext cx="3422796" cy="1323439"/>
          </a:xfrm>
          <a:prstGeom prst="rect">
            <a:avLst/>
          </a:prstGeom>
          <a:noFill/>
        </p:spPr>
        <p:txBody>
          <a:bodyPr wrap="none" rtlCol="0">
            <a:spAutoFit/>
          </a:bodyPr>
          <a:lstStyle/>
          <a:p>
            <a:r>
              <a:rPr lang="fi-FI" sz="2000" dirty="0">
                <a:solidFill>
                  <a:srgbClr val="FFFFFF"/>
                </a:solidFill>
              </a:rPr>
              <a:t>www.virtasalmenviljatuote.fi/de</a:t>
            </a:r>
          </a:p>
          <a:p>
            <a:r>
              <a:rPr lang="fi-FI" sz="2000" dirty="0" err="1">
                <a:solidFill>
                  <a:srgbClr val="FFFFFF"/>
                </a:solidFill>
              </a:rPr>
              <a:t>Suholanrannantie</a:t>
            </a:r>
            <a:r>
              <a:rPr lang="fi-FI" sz="2000" dirty="0">
                <a:solidFill>
                  <a:srgbClr val="FFFFFF"/>
                </a:solidFill>
              </a:rPr>
              <a:t> 231</a:t>
            </a:r>
          </a:p>
          <a:p>
            <a:r>
              <a:rPr lang="fi-FI" sz="2000" dirty="0">
                <a:solidFill>
                  <a:srgbClr val="FFFFFF"/>
                </a:solidFill>
              </a:rPr>
              <a:t>77330 Virtasalmi</a:t>
            </a:r>
          </a:p>
          <a:p>
            <a:r>
              <a:rPr lang="fi-FI" sz="2000" dirty="0">
                <a:solidFill>
                  <a:srgbClr val="FFFFFF"/>
                </a:solidFill>
              </a:rPr>
              <a:t>Finland</a:t>
            </a:r>
            <a:endParaRPr lang="fi-FI" sz="2000" dirty="0">
              <a:solidFill>
                <a:schemeClr val="bg2"/>
              </a:solidFill>
            </a:endParaRPr>
          </a:p>
        </p:txBody>
      </p:sp>
      <p:pic>
        <p:nvPicPr>
          <p:cNvPr id="19" name="Kuva 18" descr="Kuva, joka sisältää kohteen clipart-kuva&#10;&#10;Kuvaus luotu, korkea luotettavuus">
            <a:extLst>
              <a:ext uri="{FF2B5EF4-FFF2-40B4-BE49-F238E27FC236}">
                <a16:creationId xmlns:a16="http://schemas.microsoft.com/office/drawing/2014/main" id="{FBC19873-F189-4390-9773-C653E876B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223" y="4654028"/>
            <a:ext cx="506189" cy="506189"/>
          </a:xfrm>
          <a:prstGeom prst="rect">
            <a:avLst/>
          </a:prstGeom>
        </p:spPr>
      </p:pic>
      <p:pic>
        <p:nvPicPr>
          <p:cNvPr id="21" name="Kuva 20">
            <a:extLst>
              <a:ext uri="{FF2B5EF4-FFF2-40B4-BE49-F238E27FC236}">
                <a16:creationId xmlns:a16="http://schemas.microsoft.com/office/drawing/2014/main" id="{47121DB6-5A6C-4431-9CDE-CC684574E0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01223" y="3732402"/>
            <a:ext cx="506189" cy="506189"/>
          </a:xfrm>
          <a:prstGeom prst="rect">
            <a:avLst/>
          </a:prstGeom>
        </p:spPr>
      </p:pic>
      <p:sp>
        <p:nvSpPr>
          <p:cNvPr id="22" name="Tekstiruutu 21">
            <a:extLst>
              <a:ext uri="{FF2B5EF4-FFF2-40B4-BE49-F238E27FC236}">
                <a16:creationId xmlns:a16="http://schemas.microsoft.com/office/drawing/2014/main" id="{A9C429ED-634D-4F4E-A56A-7F4747AA397F}"/>
              </a:ext>
            </a:extLst>
          </p:cNvPr>
          <p:cNvSpPr txBox="1"/>
          <p:nvPr/>
        </p:nvSpPr>
        <p:spPr>
          <a:xfrm>
            <a:off x="8501918" y="3800769"/>
            <a:ext cx="2743446" cy="400110"/>
          </a:xfrm>
          <a:prstGeom prst="rect">
            <a:avLst/>
          </a:prstGeom>
          <a:noFill/>
        </p:spPr>
        <p:txBody>
          <a:bodyPr wrap="square" rtlCol="0">
            <a:spAutoFit/>
          </a:bodyPr>
          <a:lstStyle/>
          <a:p>
            <a:r>
              <a:rPr lang="fi-FI" sz="2000" dirty="0">
                <a:solidFill>
                  <a:srgbClr val="FFFFFF"/>
                </a:solidFill>
              </a:rPr>
              <a:t>matti-toivanen-0b3414</a:t>
            </a:r>
            <a:endParaRPr lang="fi-FI" sz="2000" dirty="0">
              <a:solidFill>
                <a:schemeClr val="bg2"/>
              </a:solidFill>
            </a:endParaRPr>
          </a:p>
        </p:txBody>
      </p:sp>
      <p:sp>
        <p:nvSpPr>
          <p:cNvPr id="23" name="Tekstiruutu 22">
            <a:extLst>
              <a:ext uri="{FF2B5EF4-FFF2-40B4-BE49-F238E27FC236}">
                <a16:creationId xmlns:a16="http://schemas.microsoft.com/office/drawing/2014/main" id="{FE12650D-D775-444A-B164-1F662FB7A3AB}"/>
              </a:ext>
            </a:extLst>
          </p:cNvPr>
          <p:cNvSpPr txBox="1"/>
          <p:nvPr/>
        </p:nvSpPr>
        <p:spPr>
          <a:xfrm>
            <a:off x="8501918" y="4681897"/>
            <a:ext cx="2743446" cy="400110"/>
          </a:xfrm>
          <a:prstGeom prst="rect">
            <a:avLst/>
          </a:prstGeom>
          <a:noFill/>
        </p:spPr>
        <p:txBody>
          <a:bodyPr wrap="square" rtlCol="0">
            <a:spAutoFit/>
          </a:bodyPr>
          <a:lstStyle/>
          <a:p>
            <a:r>
              <a:rPr lang="fi-FI" sz="2000" dirty="0">
                <a:solidFill>
                  <a:srgbClr val="FFFFFF"/>
                </a:solidFill>
              </a:rPr>
              <a:t>Viljatuote</a:t>
            </a:r>
            <a:endParaRPr lang="fi-FI" sz="2000" dirty="0">
              <a:solidFill>
                <a:schemeClr val="bg2"/>
              </a:solidFill>
            </a:endParaRPr>
          </a:p>
        </p:txBody>
      </p:sp>
      <p:cxnSp>
        <p:nvCxnSpPr>
          <p:cNvPr id="24" name="Suora yhdysviiva 23">
            <a:extLst>
              <a:ext uri="{FF2B5EF4-FFF2-40B4-BE49-F238E27FC236}">
                <a16:creationId xmlns:a16="http://schemas.microsoft.com/office/drawing/2014/main" id="{4E9A4E26-7200-4B1E-8E8B-102148B84F36}"/>
              </a:ext>
            </a:extLst>
          </p:cNvPr>
          <p:cNvCxnSpPr>
            <a:cxnSpLocks/>
          </p:cNvCxnSpPr>
          <p:nvPr/>
        </p:nvCxnSpPr>
        <p:spPr>
          <a:xfrm>
            <a:off x="8001223" y="4422938"/>
            <a:ext cx="1189308" cy="0"/>
          </a:xfrm>
          <a:prstGeom prst="line">
            <a:avLst/>
          </a:prstGeom>
          <a:ln>
            <a:solidFill>
              <a:schemeClr val="bg1"/>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27" name="Suora yhdysviiva 26">
            <a:extLst>
              <a:ext uri="{FF2B5EF4-FFF2-40B4-BE49-F238E27FC236}">
                <a16:creationId xmlns:a16="http://schemas.microsoft.com/office/drawing/2014/main" id="{2CCB0F14-2A5C-418F-AEFE-748DC24373F2}"/>
              </a:ext>
            </a:extLst>
          </p:cNvPr>
          <p:cNvCxnSpPr>
            <a:cxnSpLocks/>
          </p:cNvCxnSpPr>
          <p:nvPr/>
        </p:nvCxnSpPr>
        <p:spPr>
          <a:xfrm>
            <a:off x="8001223" y="2162076"/>
            <a:ext cx="1189308" cy="0"/>
          </a:xfrm>
          <a:prstGeom prst="line">
            <a:avLst/>
          </a:prstGeom>
          <a:ln>
            <a:solidFill>
              <a:schemeClr val="bg1"/>
            </a:solidFill>
            <a:headEnd type="none" w="med" len="med"/>
            <a:tailEnd type="none" w="med" len="med"/>
          </a:ln>
        </p:spPr>
        <p:style>
          <a:lnRef idx="2">
            <a:schemeClr val="dk1"/>
          </a:lnRef>
          <a:fillRef idx="0">
            <a:schemeClr val="dk1"/>
          </a:fillRef>
          <a:effectRef idx="1">
            <a:schemeClr val="dk1"/>
          </a:effectRef>
          <a:fontRef idx="minor">
            <a:schemeClr val="tx1"/>
          </a:fontRef>
        </p:style>
      </p:cxnSp>
      <p:pic>
        <p:nvPicPr>
          <p:cNvPr id="6" name="Kuva 5" descr="Kuva, joka sisältää kohteen henkilö, sisä, mies, pöytä&#10;&#10;Kuvaus luotu, erittäin korkea luotettavuus">
            <a:extLst>
              <a:ext uri="{FF2B5EF4-FFF2-40B4-BE49-F238E27FC236}">
                <a16:creationId xmlns:a16="http://schemas.microsoft.com/office/drawing/2014/main" id="{3CEB0573-B924-47F7-B4CE-145D0F5E98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1203" y="1609553"/>
            <a:ext cx="3240084" cy="4859518"/>
          </a:xfrm>
          <a:prstGeom prst="rect">
            <a:avLst/>
          </a:prstGeom>
        </p:spPr>
      </p:pic>
      <p:pic>
        <p:nvPicPr>
          <p:cNvPr id="5" name="Kuva 4">
            <a:extLst>
              <a:ext uri="{FF2B5EF4-FFF2-40B4-BE49-F238E27FC236}">
                <a16:creationId xmlns:a16="http://schemas.microsoft.com/office/drawing/2014/main" id="{50AAEC15-38F4-4246-B78B-6AF3952951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26018" y="485893"/>
            <a:ext cx="1544958" cy="744718"/>
          </a:xfrm>
          <a:prstGeom prst="rect">
            <a:avLst/>
          </a:prstGeom>
        </p:spPr>
      </p:pic>
      <p:pic>
        <p:nvPicPr>
          <p:cNvPr id="7" name="Kuva 6">
            <a:extLst>
              <a:ext uri="{FF2B5EF4-FFF2-40B4-BE49-F238E27FC236}">
                <a16:creationId xmlns:a16="http://schemas.microsoft.com/office/drawing/2014/main" id="{077320ED-AC5B-482B-B055-04FCAC0078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38897" y="5109677"/>
            <a:ext cx="2535707" cy="1211982"/>
          </a:xfrm>
          <a:prstGeom prst="rect">
            <a:avLst/>
          </a:prstGeom>
          <a:effectLst>
            <a:outerShdw blurRad="50800" dist="38100" dir="2700000" algn="tl" rotWithShape="0">
              <a:prstClr val="black">
                <a:alpha val="40000"/>
              </a:prstClr>
            </a:outerShdw>
          </a:effectLst>
        </p:spPr>
      </p:pic>
      <p:sp>
        <p:nvSpPr>
          <p:cNvPr id="15" name="Tekstiruutu 14">
            <a:extLst>
              <a:ext uri="{FF2B5EF4-FFF2-40B4-BE49-F238E27FC236}">
                <a16:creationId xmlns:a16="http://schemas.microsoft.com/office/drawing/2014/main" id="{84B60D79-F5A8-456F-B510-2E22D7B417B1}"/>
              </a:ext>
            </a:extLst>
          </p:cNvPr>
          <p:cNvSpPr txBox="1"/>
          <p:nvPr/>
        </p:nvSpPr>
        <p:spPr>
          <a:xfrm>
            <a:off x="4983618" y="1716091"/>
            <a:ext cx="2136808" cy="646331"/>
          </a:xfrm>
          <a:prstGeom prst="rect">
            <a:avLst/>
          </a:prstGeom>
          <a:noFill/>
        </p:spPr>
        <p:txBody>
          <a:bodyPr wrap="square" rtlCol="0">
            <a:spAutoFit/>
          </a:bodyPr>
          <a:lstStyle/>
          <a:p>
            <a:pPr algn="ctr"/>
            <a:r>
              <a:rPr lang="fi-FI" dirty="0"/>
              <a:t>Sertifikaatti sähköpostin liitteenä</a:t>
            </a:r>
          </a:p>
        </p:txBody>
      </p:sp>
      <p:pic>
        <p:nvPicPr>
          <p:cNvPr id="17" name="Kuva 16" descr="Suuntanuoli: vastapäivään ääriviiva">
            <a:extLst>
              <a:ext uri="{FF2B5EF4-FFF2-40B4-BE49-F238E27FC236}">
                <a16:creationId xmlns:a16="http://schemas.microsoft.com/office/drawing/2014/main" id="{3DD8E52E-AAD0-40D4-BFE1-DC535FD0025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0633812" flipH="1">
            <a:off x="6111027" y="2280348"/>
            <a:ext cx="629083" cy="629083"/>
          </a:xfrm>
          <a:prstGeom prst="rect">
            <a:avLst/>
          </a:prstGeom>
        </p:spPr>
      </p:pic>
    </p:spTree>
    <p:extLst>
      <p:ext uri="{BB962C8B-B14F-4D97-AF65-F5344CB8AC3E}">
        <p14:creationId xmlns:p14="http://schemas.microsoft.com/office/powerpoint/2010/main" val="2442253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65CB0D8-2CBF-4DF7-A2FD-90997218DE66}"/>
              </a:ext>
            </a:extLst>
          </p:cNvPr>
          <p:cNvSpPr>
            <a:spLocks noGrp="1"/>
          </p:cNvSpPr>
          <p:nvPr>
            <p:ph type="title"/>
          </p:nvPr>
        </p:nvSpPr>
        <p:spPr>
          <a:xfrm>
            <a:off x="18808" y="516917"/>
            <a:ext cx="7619428" cy="1325563"/>
          </a:xfrm>
        </p:spPr>
        <p:txBody>
          <a:bodyPr>
            <a:normAutofit/>
          </a:bodyPr>
          <a:lstStyle/>
          <a:p>
            <a:pPr algn="ctr"/>
            <a:r>
              <a:rPr lang="fi-FI" sz="8000" dirty="0">
                <a:solidFill>
                  <a:schemeClr val="accent1"/>
                </a:solidFill>
              </a:rPr>
              <a:t>Missio</a:t>
            </a:r>
            <a:endParaRPr lang="fi-FI" sz="6000" dirty="0">
              <a:solidFill>
                <a:schemeClr val="accent1"/>
              </a:solidFill>
            </a:endParaRPr>
          </a:p>
        </p:txBody>
      </p:sp>
      <p:sp>
        <p:nvSpPr>
          <p:cNvPr id="3" name="Sisällön paikkamerkki 2">
            <a:extLst>
              <a:ext uri="{FF2B5EF4-FFF2-40B4-BE49-F238E27FC236}">
                <a16:creationId xmlns:a16="http://schemas.microsoft.com/office/drawing/2014/main" id="{D9E85597-36F5-43F4-B69B-816F002707F4}"/>
              </a:ext>
            </a:extLst>
          </p:cNvPr>
          <p:cNvSpPr>
            <a:spLocks noGrp="1"/>
          </p:cNvSpPr>
          <p:nvPr>
            <p:ph idx="1"/>
          </p:nvPr>
        </p:nvSpPr>
        <p:spPr>
          <a:xfrm>
            <a:off x="325851" y="2310002"/>
            <a:ext cx="7005342" cy="3367783"/>
          </a:xfrm>
        </p:spPr>
        <p:txBody>
          <a:bodyPr>
            <a:normAutofit fontScale="85000" lnSpcReduction="20000"/>
          </a:bodyPr>
          <a:lstStyle/>
          <a:p>
            <a:pPr marL="0" indent="0" algn="ctr">
              <a:buNone/>
            </a:pPr>
            <a:r>
              <a:rPr lang="fi-FI" sz="3600" dirty="0"/>
              <a:t>”Tarkoituksemme on auttaa sekä yrityksiä että kuluttajia Suomessa ja ulkomailla onnistumaan gluteenittomassa leivonnassa. ​</a:t>
            </a:r>
          </a:p>
          <a:p>
            <a:pPr marL="0" indent="0" algn="ctr">
              <a:buNone/>
            </a:pPr>
            <a:endParaRPr lang="fi-FI" sz="3600" dirty="0"/>
          </a:p>
          <a:p>
            <a:pPr marL="0" indent="0" algn="ctr">
              <a:buNone/>
            </a:pPr>
            <a:r>
              <a:rPr lang="fi-FI" sz="3600" dirty="0"/>
              <a:t>Teemme tämän ainutlaatuisten reseptien sekä luonnostaan gluteenittomien, lisä- sekä säilöntäaineettomien raaka-aineiden avulla”</a:t>
            </a:r>
          </a:p>
        </p:txBody>
      </p:sp>
      <p:sp>
        <p:nvSpPr>
          <p:cNvPr id="4" name="Dian numeron paikkamerkki 3">
            <a:extLst>
              <a:ext uri="{FF2B5EF4-FFF2-40B4-BE49-F238E27FC236}">
                <a16:creationId xmlns:a16="http://schemas.microsoft.com/office/drawing/2014/main" id="{5DF4068E-25FD-4A30-BBBF-6624412BC820}"/>
              </a:ext>
            </a:extLst>
          </p:cNvPr>
          <p:cNvSpPr>
            <a:spLocks noGrp="1"/>
          </p:cNvSpPr>
          <p:nvPr>
            <p:ph type="sldNum" sz="quarter" idx="12"/>
          </p:nvPr>
        </p:nvSpPr>
        <p:spPr/>
        <p:txBody>
          <a:bodyPr/>
          <a:lstStyle/>
          <a:p>
            <a:fld id="{C530E2A9-C46D-4046-BC49-CF4C9B2CE96B}" type="slidenum">
              <a:rPr lang="fi-FI" smtClean="0"/>
              <a:t>2</a:t>
            </a:fld>
            <a:endParaRPr lang="fi-FI"/>
          </a:p>
        </p:txBody>
      </p:sp>
      <p:pic>
        <p:nvPicPr>
          <p:cNvPr id="5" name="Kuva 4">
            <a:extLst>
              <a:ext uri="{FF2B5EF4-FFF2-40B4-BE49-F238E27FC236}">
                <a16:creationId xmlns:a16="http://schemas.microsoft.com/office/drawing/2014/main" id="{E5FF73B0-ABBE-4793-9C54-A48A3BBBFB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709" y="5983991"/>
            <a:ext cx="1544958" cy="744718"/>
          </a:xfrm>
          <a:prstGeom prst="rect">
            <a:avLst/>
          </a:prstGeom>
        </p:spPr>
      </p:pic>
      <p:pic>
        <p:nvPicPr>
          <p:cNvPr id="7" name="Kuva 6" descr="Kuva, joka sisältää kohteen sisä, henkilö, seinä, keltainen&#10;&#10;Kuvaus luotu, korkea luotettavuus">
            <a:extLst>
              <a:ext uri="{FF2B5EF4-FFF2-40B4-BE49-F238E27FC236}">
                <a16:creationId xmlns:a16="http://schemas.microsoft.com/office/drawing/2014/main" id="{279AA663-2231-4DB5-B9E1-F370B7E76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428" y="0"/>
            <a:ext cx="4572572" cy="6858000"/>
          </a:xfrm>
          <a:prstGeom prst="rect">
            <a:avLst/>
          </a:prstGeom>
        </p:spPr>
      </p:pic>
    </p:spTree>
    <p:extLst>
      <p:ext uri="{BB962C8B-B14F-4D97-AF65-F5344CB8AC3E}">
        <p14:creationId xmlns:p14="http://schemas.microsoft.com/office/powerpoint/2010/main" val="3152902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65CB0D8-2CBF-4DF7-A2FD-90997218DE66}"/>
              </a:ext>
            </a:extLst>
          </p:cNvPr>
          <p:cNvSpPr>
            <a:spLocks noGrp="1"/>
          </p:cNvSpPr>
          <p:nvPr>
            <p:ph type="title"/>
          </p:nvPr>
        </p:nvSpPr>
        <p:spPr>
          <a:xfrm>
            <a:off x="18808" y="516917"/>
            <a:ext cx="7619428" cy="1325563"/>
          </a:xfrm>
        </p:spPr>
        <p:txBody>
          <a:bodyPr>
            <a:normAutofit/>
          </a:bodyPr>
          <a:lstStyle/>
          <a:p>
            <a:pPr algn="ctr"/>
            <a:r>
              <a:rPr lang="fi-FI" sz="8000" dirty="0">
                <a:solidFill>
                  <a:schemeClr val="accent1"/>
                </a:solidFill>
              </a:rPr>
              <a:t>Visio</a:t>
            </a:r>
            <a:endParaRPr lang="fi-FI" sz="6000" dirty="0">
              <a:solidFill>
                <a:schemeClr val="accent1"/>
              </a:solidFill>
            </a:endParaRPr>
          </a:p>
        </p:txBody>
      </p:sp>
      <p:sp>
        <p:nvSpPr>
          <p:cNvPr id="3" name="Sisällön paikkamerkki 2">
            <a:extLst>
              <a:ext uri="{FF2B5EF4-FFF2-40B4-BE49-F238E27FC236}">
                <a16:creationId xmlns:a16="http://schemas.microsoft.com/office/drawing/2014/main" id="{D9E85597-36F5-43F4-B69B-816F002707F4}"/>
              </a:ext>
            </a:extLst>
          </p:cNvPr>
          <p:cNvSpPr>
            <a:spLocks noGrp="1"/>
          </p:cNvSpPr>
          <p:nvPr>
            <p:ph idx="1"/>
          </p:nvPr>
        </p:nvSpPr>
        <p:spPr>
          <a:xfrm>
            <a:off x="325851" y="2310002"/>
            <a:ext cx="6074949" cy="3367783"/>
          </a:xfrm>
        </p:spPr>
        <p:txBody>
          <a:bodyPr>
            <a:normAutofit/>
          </a:bodyPr>
          <a:lstStyle/>
          <a:p>
            <a:pPr marL="0" indent="0" algn="ctr">
              <a:buNone/>
            </a:pPr>
            <a:r>
              <a:rPr lang="fi-FI" sz="3600" dirty="0"/>
              <a:t>” Haluamme parantaa ihmisten hyvinvointia hyvin toimivan vatsan kautta”​</a:t>
            </a:r>
          </a:p>
        </p:txBody>
      </p:sp>
      <p:sp>
        <p:nvSpPr>
          <p:cNvPr id="4" name="Dian numeron paikkamerkki 3">
            <a:extLst>
              <a:ext uri="{FF2B5EF4-FFF2-40B4-BE49-F238E27FC236}">
                <a16:creationId xmlns:a16="http://schemas.microsoft.com/office/drawing/2014/main" id="{5DF4068E-25FD-4A30-BBBF-6624412BC820}"/>
              </a:ext>
            </a:extLst>
          </p:cNvPr>
          <p:cNvSpPr>
            <a:spLocks noGrp="1"/>
          </p:cNvSpPr>
          <p:nvPr>
            <p:ph type="sldNum" sz="quarter" idx="12"/>
          </p:nvPr>
        </p:nvSpPr>
        <p:spPr/>
        <p:txBody>
          <a:bodyPr/>
          <a:lstStyle/>
          <a:p>
            <a:fld id="{C530E2A9-C46D-4046-BC49-CF4C9B2CE96B}" type="slidenum">
              <a:rPr lang="fi-FI" smtClean="0"/>
              <a:t>3</a:t>
            </a:fld>
            <a:endParaRPr lang="fi-FI"/>
          </a:p>
        </p:txBody>
      </p:sp>
      <p:pic>
        <p:nvPicPr>
          <p:cNvPr id="5" name="Kuva 4">
            <a:extLst>
              <a:ext uri="{FF2B5EF4-FFF2-40B4-BE49-F238E27FC236}">
                <a16:creationId xmlns:a16="http://schemas.microsoft.com/office/drawing/2014/main" id="{E5FF73B0-ABBE-4793-9C54-A48A3BBBFB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709" y="5983991"/>
            <a:ext cx="1544958" cy="744718"/>
          </a:xfrm>
          <a:prstGeom prst="rect">
            <a:avLst/>
          </a:prstGeom>
        </p:spPr>
      </p:pic>
      <p:pic>
        <p:nvPicPr>
          <p:cNvPr id="7" name="Kuva 6">
            <a:extLst>
              <a:ext uri="{FF2B5EF4-FFF2-40B4-BE49-F238E27FC236}">
                <a16:creationId xmlns:a16="http://schemas.microsoft.com/office/drawing/2014/main" id="{279AA663-2231-4DB5-B9E1-F370B7E763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06939" y="0"/>
            <a:ext cx="5485061" cy="6857999"/>
          </a:xfrm>
          <a:prstGeom prst="rect">
            <a:avLst/>
          </a:prstGeom>
        </p:spPr>
      </p:pic>
    </p:spTree>
    <p:extLst>
      <p:ext uri="{BB962C8B-B14F-4D97-AF65-F5344CB8AC3E}">
        <p14:creationId xmlns:p14="http://schemas.microsoft.com/office/powerpoint/2010/main" val="3404371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821C484-ADD8-4E81-B282-71C96ADBF95A}"/>
              </a:ext>
            </a:extLst>
          </p:cNvPr>
          <p:cNvSpPr>
            <a:spLocks noGrp="1"/>
          </p:cNvSpPr>
          <p:nvPr>
            <p:ph type="title"/>
          </p:nvPr>
        </p:nvSpPr>
        <p:spPr/>
        <p:txBody>
          <a:bodyPr>
            <a:normAutofit/>
          </a:bodyPr>
          <a:lstStyle/>
          <a:p>
            <a:pPr algn="ctr"/>
            <a:r>
              <a:rPr lang="fi-FI" sz="8000" dirty="0">
                <a:solidFill>
                  <a:srgbClr val="07601F"/>
                </a:solidFill>
              </a:rPr>
              <a:t>Meidän arvot</a:t>
            </a:r>
          </a:p>
        </p:txBody>
      </p:sp>
      <p:sp>
        <p:nvSpPr>
          <p:cNvPr id="4" name="Dian numeron paikkamerkki 3">
            <a:extLst>
              <a:ext uri="{FF2B5EF4-FFF2-40B4-BE49-F238E27FC236}">
                <a16:creationId xmlns:a16="http://schemas.microsoft.com/office/drawing/2014/main" id="{DDEA3B9D-92C7-455B-AD98-4FF0D9978B92}"/>
              </a:ext>
            </a:extLst>
          </p:cNvPr>
          <p:cNvSpPr>
            <a:spLocks noGrp="1"/>
          </p:cNvSpPr>
          <p:nvPr>
            <p:ph type="sldNum" sz="quarter" idx="12"/>
          </p:nvPr>
        </p:nvSpPr>
        <p:spPr>
          <a:xfrm>
            <a:off x="9183756" y="6127750"/>
            <a:ext cx="2743200" cy="365125"/>
          </a:xfrm>
        </p:spPr>
        <p:txBody>
          <a:bodyPr/>
          <a:lstStyle/>
          <a:p>
            <a:fld id="{C530E2A9-C46D-4046-BC49-CF4C9B2CE96B}" type="slidenum">
              <a:rPr lang="fi-FI" smtClean="0"/>
              <a:t>4</a:t>
            </a:fld>
            <a:endParaRPr lang="fi-FI"/>
          </a:p>
        </p:txBody>
      </p:sp>
      <p:graphicFrame>
        <p:nvGraphicFramePr>
          <p:cNvPr id="7" name="Sisällön paikkamerkki 6">
            <a:extLst>
              <a:ext uri="{FF2B5EF4-FFF2-40B4-BE49-F238E27FC236}">
                <a16:creationId xmlns:a16="http://schemas.microsoft.com/office/drawing/2014/main" id="{3A208C18-CD7C-4586-8226-FCBD7BAE759B}"/>
              </a:ext>
            </a:extLst>
          </p:cNvPr>
          <p:cNvGraphicFramePr>
            <a:graphicFrameLocks noGrp="1"/>
          </p:cNvGraphicFramePr>
          <p:nvPr>
            <p:ph idx="1"/>
            <p:extLst>
              <p:ext uri="{D42A27DB-BD31-4B8C-83A1-F6EECF244321}">
                <p14:modId xmlns:p14="http://schemas.microsoft.com/office/powerpoint/2010/main" val="611248421"/>
              </p:ext>
            </p:extLst>
          </p:nvPr>
        </p:nvGraphicFramePr>
        <p:xfrm>
          <a:off x="838200" y="1885913"/>
          <a:ext cx="10515599" cy="4241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7545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DE7401F-324C-4AF4-A0F9-5D5112A019E2}"/>
              </a:ext>
            </a:extLst>
          </p:cNvPr>
          <p:cNvSpPr>
            <a:spLocks noGrp="1"/>
          </p:cNvSpPr>
          <p:nvPr>
            <p:ph type="title"/>
          </p:nvPr>
        </p:nvSpPr>
        <p:spPr>
          <a:xfrm>
            <a:off x="161827" y="129291"/>
            <a:ext cx="11868346" cy="1325563"/>
          </a:xfrm>
        </p:spPr>
        <p:txBody>
          <a:bodyPr>
            <a:normAutofit/>
          </a:bodyPr>
          <a:lstStyle/>
          <a:p>
            <a:pPr algn="ctr"/>
            <a:r>
              <a:rPr lang="en-US" sz="8000" dirty="0" err="1">
                <a:solidFill>
                  <a:srgbClr val="07601F"/>
                </a:solidFill>
              </a:rPr>
              <a:t>Laadun</a:t>
            </a:r>
            <a:r>
              <a:rPr lang="en-US" sz="8000" dirty="0">
                <a:solidFill>
                  <a:srgbClr val="07601F"/>
                </a:solidFill>
              </a:rPr>
              <a:t> </a:t>
            </a:r>
            <a:r>
              <a:rPr lang="en-US" sz="8000" dirty="0" err="1">
                <a:solidFill>
                  <a:srgbClr val="07601F"/>
                </a:solidFill>
              </a:rPr>
              <a:t>kulmakivet</a:t>
            </a:r>
            <a:endParaRPr lang="fi-FI" sz="8000" dirty="0">
              <a:solidFill>
                <a:srgbClr val="07601F"/>
              </a:solidFill>
            </a:endParaRPr>
          </a:p>
        </p:txBody>
      </p:sp>
      <p:sp>
        <p:nvSpPr>
          <p:cNvPr id="3" name="Sisällön paikkamerkki 2">
            <a:extLst>
              <a:ext uri="{FF2B5EF4-FFF2-40B4-BE49-F238E27FC236}">
                <a16:creationId xmlns:a16="http://schemas.microsoft.com/office/drawing/2014/main" id="{4DB5D68D-D9FB-437A-9272-3B60A0BE9AF7}"/>
              </a:ext>
            </a:extLst>
          </p:cNvPr>
          <p:cNvSpPr>
            <a:spLocks noGrp="1"/>
          </p:cNvSpPr>
          <p:nvPr>
            <p:ph idx="1"/>
          </p:nvPr>
        </p:nvSpPr>
        <p:spPr>
          <a:xfrm>
            <a:off x="744272" y="1679210"/>
            <a:ext cx="8717780" cy="4204755"/>
          </a:xfrm>
        </p:spPr>
        <p:txBody>
          <a:bodyPr>
            <a:normAutofit/>
          </a:bodyPr>
          <a:lstStyle/>
          <a:p>
            <a:pPr>
              <a:spcBef>
                <a:spcPts val="2400"/>
              </a:spcBef>
              <a:buClr>
                <a:schemeClr val="accent1"/>
              </a:buClr>
              <a:buBlip>
                <a:blip r:embed="rId2"/>
              </a:buBlip>
            </a:pPr>
            <a:r>
              <a:rPr lang="fi-FI" sz="1800" dirty="0"/>
              <a:t>Yli kahden vuosikymmenen ajan kokemus gluteenittomien myllyntuotteiden valmistuksesta ​</a:t>
            </a:r>
          </a:p>
          <a:p>
            <a:pPr>
              <a:spcBef>
                <a:spcPts val="2400"/>
              </a:spcBef>
              <a:buClr>
                <a:schemeClr val="accent1"/>
              </a:buClr>
              <a:buBlip>
                <a:blip r:embed="rId2"/>
              </a:buBlip>
            </a:pPr>
            <a:r>
              <a:rPr lang="fi-FI" sz="1800" dirty="0"/>
              <a:t>Valmistuksessamme käytössä vain luonnostaan gluteenittomia raaka-aineita​</a:t>
            </a:r>
          </a:p>
          <a:p>
            <a:pPr>
              <a:spcBef>
                <a:spcPts val="2400"/>
              </a:spcBef>
              <a:buClr>
                <a:schemeClr val="accent1"/>
              </a:buClr>
              <a:buBlip>
                <a:blip r:embed="rId2"/>
              </a:buBlip>
            </a:pPr>
            <a:r>
              <a:rPr lang="fi-FI" sz="1800" dirty="0"/>
              <a:t>Tuotteissamme ei käytetä lisä- ja säilöntäaineita, eikä vehnätärkkelystä, tuotteemme ovat myös GMO vapaita​</a:t>
            </a:r>
          </a:p>
          <a:p>
            <a:pPr>
              <a:spcBef>
                <a:spcPts val="2400"/>
              </a:spcBef>
              <a:buClr>
                <a:schemeClr val="accent1"/>
              </a:buClr>
              <a:buBlip>
                <a:blip r:embed="rId2"/>
              </a:buBlip>
            </a:pPr>
            <a:r>
              <a:rPr lang="fi-FI" sz="1800" dirty="0"/>
              <a:t>Food </a:t>
            </a:r>
            <a:r>
              <a:rPr lang="fi-FI" sz="1800" dirty="0" err="1"/>
              <a:t>Safety</a:t>
            </a:r>
            <a:r>
              <a:rPr lang="fi-FI" sz="1800" dirty="0"/>
              <a:t> System </a:t>
            </a:r>
            <a:r>
              <a:rPr lang="fi-FI" sz="1800" dirty="0" err="1"/>
              <a:t>Certification</a:t>
            </a:r>
            <a:r>
              <a:rPr lang="fi-FI" sz="1800" dirty="0"/>
              <a:t> FSSC 22000 ja AOECS Standard for </a:t>
            </a:r>
            <a:r>
              <a:rPr lang="fi-FI" sz="1800" dirty="0" err="1"/>
              <a:t>Gluten-Free</a:t>
            </a:r>
            <a:r>
              <a:rPr lang="fi-FI" sz="1800" dirty="0"/>
              <a:t> Foods</a:t>
            </a:r>
          </a:p>
          <a:p>
            <a:pPr>
              <a:spcBef>
                <a:spcPts val="2400"/>
              </a:spcBef>
              <a:buClr>
                <a:schemeClr val="accent1"/>
              </a:buClr>
              <a:buBlip>
                <a:blip r:embed="rId2"/>
              </a:buBlip>
            </a:pPr>
            <a:r>
              <a:rPr lang="fi-FI" sz="1800" dirty="0"/>
              <a:t>Tuotekehitys ja jatkuva toiminnan parantaminen​</a:t>
            </a:r>
          </a:p>
          <a:p>
            <a:pPr>
              <a:spcBef>
                <a:spcPts val="2400"/>
              </a:spcBef>
              <a:buClr>
                <a:schemeClr val="accent1"/>
              </a:buClr>
              <a:buBlip>
                <a:blip r:embed="rId2"/>
              </a:buBlip>
            </a:pPr>
            <a:r>
              <a:rPr lang="fi-FI" sz="1800" dirty="0"/>
              <a:t>Kyvykkyys reagoida nopeasti asiakkaiden muuttuviin tarpeisiin​</a:t>
            </a:r>
          </a:p>
          <a:p>
            <a:pPr>
              <a:spcBef>
                <a:spcPts val="2400"/>
              </a:spcBef>
              <a:buClr>
                <a:schemeClr val="accent1"/>
              </a:buClr>
              <a:buBlip>
                <a:blip r:embed="rId2"/>
              </a:buBlip>
            </a:pPr>
            <a:r>
              <a:rPr lang="fi-FI" sz="1800" dirty="0"/>
              <a:t>Vuoden gluteeniton yritys 2016 ja Suomen Yrittäjät Etelä-Savo Vuoden Yritys 2018</a:t>
            </a:r>
          </a:p>
        </p:txBody>
      </p:sp>
      <p:sp>
        <p:nvSpPr>
          <p:cNvPr id="4" name="Dian numeron paikkamerkki 3">
            <a:extLst>
              <a:ext uri="{FF2B5EF4-FFF2-40B4-BE49-F238E27FC236}">
                <a16:creationId xmlns:a16="http://schemas.microsoft.com/office/drawing/2014/main" id="{F7B2B65B-E5B5-4928-BECB-E3D756113B08}"/>
              </a:ext>
            </a:extLst>
          </p:cNvPr>
          <p:cNvSpPr>
            <a:spLocks noGrp="1"/>
          </p:cNvSpPr>
          <p:nvPr>
            <p:ph type="sldNum" sz="quarter" idx="12"/>
          </p:nvPr>
        </p:nvSpPr>
        <p:spPr/>
        <p:txBody>
          <a:bodyPr/>
          <a:lstStyle/>
          <a:p>
            <a:fld id="{C530E2A9-C46D-4046-BC49-CF4C9B2CE96B}" type="slidenum">
              <a:rPr lang="fi-FI" smtClean="0"/>
              <a:t>5</a:t>
            </a:fld>
            <a:endParaRPr lang="fi-FI"/>
          </a:p>
        </p:txBody>
      </p:sp>
      <p:graphicFrame>
        <p:nvGraphicFramePr>
          <p:cNvPr id="13" name="Kaaviokuva 12">
            <a:extLst>
              <a:ext uri="{FF2B5EF4-FFF2-40B4-BE49-F238E27FC236}">
                <a16:creationId xmlns:a16="http://schemas.microsoft.com/office/drawing/2014/main" id="{97EBA454-EA3B-4654-8B12-681A43395FCD}"/>
              </a:ext>
            </a:extLst>
          </p:cNvPr>
          <p:cNvGraphicFramePr/>
          <p:nvPr>
            <p:extLst>
              <p:ext uri="{D42A27DB-BD31-4B8C-83A1-F6EECF244321}">
                <p14:modId xmlns:p14="http://schemas.microsoft.com/office/powerpoint/2010/main" val="3172259101"/>
              </p:ext>
            </p:extLst>
          </p:nvPr>
        </p:nvGraphicFramePr>
        <p:xfrm>
          <a:off x="7793343" y="576828"/>
          <a:ext cx="4361498" cy="6266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Kuva 6">
            <a:extLst>
              <a:ext uri="{FF2B5EF4-FFF2-40B4-BE49-F238E27FC236}">
                <a16:creationId xmlns:a16="http://schemas.microsoft.com/office/drawing/2014/main" id="{9AEA83E7-8495-4399-82E9-3B4489CBCD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0422" y="5685589"/>
            <a:ext cx="2125091" cy="1015721"/>
          </a:xfrm>
          <a:prstGeom prst="rect">
            <a:avLst/>
          </a:prstGeom>
        </p:spPr>
      </p:pic>
    </p:spTree>
    <p:extLst>
      <p:ext uri="{BB962C8B-B14F-4D97-AF65-F5344CB8AC3E}">
        <p14:creationId xmlns:p14="http://schemas.microsoft.com/office/powerpoint/2010/main" val="3521479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5253B043-D48C-44CD-8F1D-E8A6C94922FF}"/>
              </a:ext>
            </a:extLst>
          </p:cNvPr>
          <p:cNvPicPr>
            <a:picLocks noChangeAspect="1"/>
          </p:cNvPicPr>
          <p:nvPr/>
        </p:nvPicPr>
        <p:blipFill rotWithShape="1">
          <a:blip r:embed="rId2">
            <a:extLst>
              <a:ext uri="{28A0092B-C50C-407E-A947-70E740481C1C}">
                <a14:useLocalDpi xmlns:a14="http://schemas.microsoft.com/office/drawing/2010/main" val="0"/>
              </a:ext>
            </a:extLst>
          </a:blip>
          <a:srcRect t="13010" b="12751"/>
          <a:stretch/>
        </p:blipFill>
        <p:spPr>
          <a:xfrm>
            <a:off x="0" y="-1679712"/>
            <a:ext cx="12192000" cy="6788425"/>
          </a:xfrm>
          <a:prstGeom prst="rect">
            <a:avLst/>
          </a:prstGeom>
        </p:spPr>
      </p:pic>
      <p:sp>
        <p:nvSpPr>
          <p:cNvPr id="4" name="Dian numeron paikkamerkki 3">
            <a:extLst>
              <a:ext uri="{FF2B5EF4-FFF2-40B4-BE49-F238E27FC236}">
                <a16:creationId xmlns:a16="http://schemas.microsoft.com/office/drawing/2014/main" id="{B808852A-53AA-4207-A921-CB6A8669932F}"/>
              </a:ext>
            </a:extLst>
          </p:cNvPr>
          <p:cNvSpPr>
            <a:spLocks noGrp="1"/>
          </p:cNvSpPr>
          <p:nvPr>
            <p:ph type="sldNum" sz="quarter" idx="12"/>
          </p:nvPr>
        </p:nvSpPr>
        <p:spPr/>
        <p:txBody>
          <a:bodyPr/>
          <a:lstStyle/>
          <a:p>
            <a:fld id="{C530E2A9-C46D-4046-BC49-CF4C9B2CE96B}" type="slidenum">
              <a:rPr lang="fi-FI" smtClean="0"/>
              <a:t>6</a:t>
            </a:fld>
            <a:endParaRPr lang="fi-FI"/>
          </a:p>
        </p:txBody>
      </p:sp>
      <p:sp>
        <p:nvSpPr>
          <p:cNvPr id="2" name="Otsikko 1">
            <a:extLst>
              <a:ext uri="{FF2B5EF4-FFF2-40B4-BE49-F238E27FC236}">
                <a16:creationId xmlns:a16="http://schemas.microsoft.com/office/drawing/2014/main" id="{9B6E5E66-BE6B-4491-9FE4-F5FFE2153C15}"/>
              </a:ext>
            </a:extLst>
          </p:cNvPr>
          <p:cNvSpPr>
            <a:spLocks noGrp="1"/>
          </p:cNvSpPr>
          <p:nvPr>
            <p:ph type="ctrTitle"/>
          </p:nvPr>
        </p:nvSpPr>
        <p:spPr>
          <a:xfrm>
            <a:off x="256761" y="5435913"/>
            <a:ext cx="11678478" cy="1422087"/>
          </a:xfrm>
          <a:effectLst/>
        </p:spPr>
        <p:txBody>
          <a:bodyPr>
            <a:noAutofit/>
          </a:bodyPr>
          <a:lstStyle/>
          <a:p>
            <a:r>
              <a:rPr lang="en-US" sz="8000" dirty="0" err="1">
                <a:solidFill>
                  <a:srgbClr val="07601F"/>
                </a:solidFill>
              </a:rPr>
              <a:t>Ei</a:t>
            </a:r>
            <a:r>
              <a:rPr lang="en-US" sz="8000" dirty="0">
                <a:solidFill>
                  <a:srgbClr val="07601F"/>
                </a:solidFill>
              </a:rPr>
              <a:t> </a:t>
            </a:r>
            <a:r>
              <a:rPr lang="en-US" sz="8000" dirty="0" err="1">
                <a:solidFill>
                  <a:srgbClr val="07601F"/>
                </a:solidFill>
              </a:rPr>
              <a:t>kontaminaation</a:t>
            </a:r>
            <a:r>
              <a:rPr lang="en-US" sz="8000" dirty="0">
                <a:solidFill>
                  <a:srgbClr val="07601F"/>
                </a:solidFill>
              </a:rPr>
              <a:t> </a:t>
            </a:r>
            <a:r>
              <a:rPr lang="en-US" sz="8000" dirty="0" err="1">
                <a:solidFill>
                  <a:srgbClr val="07601F"/>
                </a:solidFill>
              </a:rPr>
              <a:t>riskiä</a:t>
            </a:r>
            <a:endParaRPr lang="fi-FI" sz="8000" dirty="0">
              <a:solidFill>
                <a:srgbClr val="07601F"/>
              </a:solidFill>
            </a:endParaRPr>
          </a:p>
        </p:txBody>
      </p:sp>
      <p:pic>
        <p:nvPicPr>
          <p:cNvPr id="10" name="Kuva 9">
            <a:extLst>
              <a:ext uri="{FF2B5EF4-FFF2-40B4-BE49-F238E27FC236}">
                <a16:creationId xmlns:a16="http://schemas.microsoft.com/office/drawing/2014/main" id="{BF466B47-C8BE-4B3E-9618-63425678AA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1905" y="5629265"/>
            <a:ext cx="312755" cy="399885"/>
          </a:xfrm>
          <a:prstGeom prst="rect">
            <a:avLst/>
          </a:prstGeom>
        </p:spPr>
      </p:pic>
    </p:spTree>
    <p:extLst>
      <p:ext uri="{BB962C8B-B14F-4D97-AF65-F5344CB8AC3E}">
        <p14:creationId xmlns:p14="http://schemas.microsoft.com/office/powerpoint/2010/main" val="522984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E2F046C-C3B3-4F38-A7B3-27CFB1E8AE3A}"/>
              </a:ext>
            </a:extLst>
          </p:cNvPr>
          <p:cNvSpPr>
            <a:spLocks noGrp="1"/>
          </p:cNvSpPr>
          <p:nvPr>
            <p:ph type="title"/>
          </p:nvPr>
        </p:nvSpPr>
        <p:spPr>
          <a:xfrm>
            <a:off x="0" y="556673"/>
            <a:ext cx="7663992" cy="1325563"/>
          </a:xfrm>
        </p:spPr>
        <p:txBody>
          <a:bodyPr>
            <a:normAutofit/>
          </a:bodyPr>
          <a:lstStyle/>
          <a:p>
            <a:pPr algn="ctr"/>
            <a:r>
              <a:rPr lang="fi-FI" sz="8000" dirty="0">
                <a:solidFill>
                  <a:schemeClr val="accent1"/>
                </a:solidFill>
              </a:rPr>
              <a:t>Meidän tuotteet</a:t>
            </a:r>
          </a:p>
        </p:txBody>
      </p:sp>
      <p:sp>
        <p:nvSpPr>
          <p:cNvPr id="3" name="Sisällön paikkamerkki 2">
            <a:extLst>
              <a:ext uri="{FF2B5EF4-FFF2-40B4-BE49-F238E27FC236}">
                <a16:creationId xmlns:a16="http://schemas.microsoft.com/office/drawing/2014/main" id="{F84A262D-9943-423C-B579-78ADF9B6AE77}"/>
              </a:ext>
            </a:extLst>
          </p:cNvPr>
          <p:cNvSpPr>
            <a:spLocks noGrp="1"/>
          </p:cNvSpPr>
          <p:nvPr>
            <p:ph idx="1"/>
          </p:nvPr>
        </p:nvSpPr>
        <p:spPr>
          <a:xfrm>
            <a:off x="789995" y="2011731"/>
            <a:ext cx="6084002" cy="2421469"/>
          </a:xfrm>
        </p:spPr>
        <p:txBody>
          <a:bodyPr>
            <a:noAutofit/>
          </a:bodyPr>
          <a:lstStyle/>
          <a:p>
            <a:pPr>
              <a:spcBef>
                <a:spcPts val="2400"/>
              </a:spcBef>
              <a:buClr>
                <a:schemeClr val="accent1"/>
              </a:buClr>
              <a:buBlip>
                <a:blip r:embed="rId2"/>
              </a:buBlip>
            </a:pPr>
            <a:r>
              <a:rPr lang="de-DE" sz="2000" dirty="0"/>
              <a:t>8 </a:t>
            </a:r>
            <a:r>
              <a:rPr lang="de-DE" sz="2000" dirty="0" err="1"/>
              <a:t>jauhoseosta</a:t>
            </a:r>
            <a:r>
              <a:rPr lang="de-DE" sz="2000" dirty="0"/>
              <a:t> </a:t>
            </a:r>
            <a:r>
              <a:rPr lang="de-DE" sz="2000" dirty="0" err="1"/>
              <a:t>helppoon</a:t>
            </a:r>
            <a:r>
              <a:rPr lang="de-DE" sz="2000" dirty="0"/>
              <a:t> ja </a:t>
            </a:r>
            <a:r>
              <a:rPr lang="de-DE" sz="2000" dirty="0" err="1"/>
              <a:t>turvalliseen</a:t>
            </a:r>
            <a:r>
              <a:rPr lang="de-DE" sz="2000" dirty="0"/>
              <a:t> </a:t>
            </a:r>
            <a:r>
              <a:rPr lang="de-DE" sz="2000" dirty="0" err="1"/>
              <a:t>gluteenittomaan</a:t>
            </a:r>
            <a:r>
              <a:rPr lang="de-DE" sz="2000" dirty="0"/>
              <a:t> </a:t>
            </a:r>
            <a:r>
              <a:rPr lang="de-DE" sz="2000" dirty="0" err="1"/>
              <a:t>leivontaan</a:t>
            </a:r>
            <a:endParaRPr lang="de-DE" sz="2000" dirty="0"/>
          </a:p>
          <a:p>
            <a:pPr>
              <a:spcBef>
                <a:spcPts val="2400"/>
              </a:spcBef>
              <a:buClr>
                <a:schemeClr val="accent1"/>
              </a:buClr>
              <a:buBlip>
                <a:blip r:embed="rId2"/>
              </a:buBlip>
            </a:pPr>
            <a:r>
              <a:rPr lang="de-DE" sz="2000" dirty="0" err="1"/>
              <a:t>Saatavana</a:t>
            </a:r>
            <a:r>
              <a:rPr lang="de-DE" sz="2000" dirty="0"/>
              <a:t> </a:t>
            </a:r>
            <a:r>
              <a:rPr lang="de-DE" sz="2000" dirty="0" err="1"/>
              <a:t>myös</a:t>
            </a:r>
            <a:r>
              <a:rPr lang="de-DE" sz="2000" dirty="0"/>
              <a:t>: </a:t>
            </a:r>
            <a:r>
              <a:rPr lang="de-DE" sz="2000" dirty="0" err="1"/>
              <a:t>hirssi</a:t>
            </a:r>
            <a:r>
              <a:rPr lang="de-DE" sz="2000" dirty="0"/>
              <a:t>, </a:t>
            </a:r>
            <a:r>
              <a:rPr lang="de-DE" sz="2000" dirty="0" err="1"/>
              <a:t>tattari</a:t>
            </a:r>
            <a:r>
              <a:rPr lang="de-DE" sz="2000" dirty="0"/>
              <a:t>, </a:t>
            </a:r>
            <a:r>
              <a:rPr lang="de-DE" sz="2000" dirty="0" err="1"/>
              <a:t>riisi</a:t>
            </a:r>
            <a:r>
              <a:rPr lang="de-DE" sz="2000" dirty="0"/>
              <a:t>, </a:t>
            </a:r>
            <a:r>
              <a:rPr lang="de-DE" sz="2000" dirty="0" err="1"/>
              <a:t>maissi</a:t>
            </a:r>
            <a:r>
              <a:rPr lang="de-DE" sz="2000" dirty="0"/>
              <a:t>, </a:t>
            </a:r>
            <a:r>
              <a:rPr lang="de-DE" sz="2000" dirty="0" err="1"/>
              <a:t>kaura</a:t>
            </a:r>
            <a:r>
              <a:rPr lang="de-DE" sz="2000" dirty="0"/>
              <a:t>, </a:t>
            </a:r>
            <a:r>
              <a:rPr lang="de-DE" sz="2000" dirty="0" err="1"/>
              <a:t>teff</a:t>
            </a:r>
            <a:r>
              <a:rPr lang="de-DE" sz="2000" dirty="0"/>
              <a:t>, </a:t>
            </a:r>
            <a:r>
              <a:rPr lang="de-DE" sz="2000" dirty="0" err="1"/>
              <a:t>psyllium</a:t>
            </a:r>
            <a:r>
              <a:rPr lang="de-DE" sz="2000" dirty="0"/>
              <a:t> </a:t>
            </a:r>
            <a:r>
              <a:rPr lang="de-DE" sz="2000" dirty="0" err="1"/>
              <a:t>pellavarouhe</a:t>
            </a:r>
            <a:r>
              <a:rPr lang="de-DE" sz="2000" dirty="0"/>
              <a:t> ja </a:t>
            </a:r>
            <a:r>
              <a:rPr lang="de-DE" sz="2000" dirty="0" err="1"/>
              <a:t>mustikkamysli</a:t>
            </a:r>
            <a:endParaRPr lang="de-DE" sz="2000" dirty="0"/>
          </a:p>
          <a:p>
            <a:pPr>
              <a:spcBef>
                <a:spcPts val="2400"/>
              </a:spcBef>
              <a:buClr>
                <a:schemeClr val="accent1"/>
              </a:buClr>
              <a:buBlip>
                <a:blip r:embed="rId2"/>
              </a:buBlip>
            </a:pPr>
            <a:r>
              <a:rPr lang="de-DE" sz="2000" dirty="0" err="1"/>
              <a:t>Pakkaukset</a:t>
            </a:r>
            <a:r>
              <a:rPr lang="de-DE" sz="2000" dirty="0"/>
              <a:t>: 0.5 kg, 1 kg, 3 kg, 5 kg, 25 kg, 500 kg, 1000 kg</a:t>
            </a:r>
          </a:p>
          <a:p>
            <a:pPr>
              <a:spcBef>
                <a:spcPts val="2400"/>
              </a:spcBef>
              <a:buClr>
                <a:schemeClr val="accent1"/>
              </a:buClr>
              <a:buBlip>
                <a:blip r:embed="rId2"/>
              </a:buBlip>
            </a:pPr>
            <a:r>
              <a:rPr lang="de-DE" sz="2000" dirty="0"/>
              <a:t>25, 500 ja 1000 kg </a:t>
            </a:r>
            <a:r>
              <a:rPr lang="de-DE" sz="2000" dirty="0" err="1"/>
              <a:t>suursäkki</a:t>
            </a:r>
            <a:r>
              <a:rPr lang="de-DE" sz="2000" dirty="0"/>
              <a:t>: </a:t>
            </a:r>
            <a:r>
              <a:rPr lang="de-DE" sz="2000" dirty="0" err="1"/>
              <a:t>Härkäpapujauhoseos</a:t>
            </a:r>
            <a:r>
              <a:rPr lang="de-DE" sz="2000" dirty="0"/>
              <a:t>, </a:t>
            </a:r>
            <a:r>
              <a:rPr lang="de-DE" sz="2000" dirty="0" err="1"/>
              <a:t>Rouheinenjauhoseos</a:t>
            </a:r>
            <a:r>
              <a:rPr lang="de-DE" sz="2000" dirty="0"/>
              <a:t>, </a:t>
            </a:r>
            <a:r>
              <a:rPr lang="de-DE" sz="2000" dirty="0" err="1"/>
              <a:t>Pullajauhoseos</a:t>
            </a:r>
            <a:r>
              <a:rPr lang="de-DE" sz="2000" dirty="0"/>
              <a:t>, </a:t>
            </a:r>
            <a:r>
              <a:rPr lang="de-DE" sz="2000" dirty="0" err="1"/>
              <a:t>Vaaleajauhoseos</a:t>
            </a:r>
            <a:r>
              <a:rPr lang="de-DE" sz="2000" dirty="0"/>
              <a:t>, </a:t>
            </a:r>
            <a:r>
              <a:rPr lang="de-DE" sz="2000" dirty="0" err="1"/>
              <a:t>Tummajauhoseos</a:t>
            </a:r>
            <a:r>
              <a:rPr lang="de-DE" sz="2000" dirty="0"/>
              <a:t>, </a:t>
            </a:r>
            <a:r>
              <a:rPr lang="de-DE" sz="2000" dirty="0" err="1"/>
              <a:t>Kaurajauhoseos</a:t>
            </a:r>
            <a:r>
              <a:rPr lang="de-DE" sz="2000" dirty="0"/>
              <a:t>, </a:t>
            </a:r>
            <a:r>
              <a:rPr lang="de-DE" sz="2000" dirty="0" err="1"/>
              <a:t>Lettujauhoseos</a:t>
            </a:r>
            <a:r>
              <a:rPr lang="de-DE" sz="2000" dirty="0"/>
              <a:t>, </a:t>
            </a:r>
            <a:r>
              <a:rPr lang="de-DE" sz="2000" dirty="0" err="1"/>
              <a:t>Porkkanajauhoseos</a:t>
            </a:r>
            <a:endParaRPr lang="de-DE" sz="2000" dirty="0"/>
          </a:p>
        </p:txBody>
      </p:sp>
      <p:sp>
        <p:nvSpPr>
          <p:cNvPr id="4" name="Dian numeron paikkamerkki 3">
            <a:extLst>
              <a:ext uri="{FF2B5EF4-FFF2-40B4-BE49-F238E27FC236}">
                <a16:creationId xmlns:a16="http://schemas.microsoft.com/office/drawing/2014/main" id="{6F1E8AB4-3B28-4C6F-BAFF-A2479E0130BD}"/>
              </a:ext>
            </a:extLst>
          </p:cNvPr>
          <p:cNvSpPr>
            <a:spLocks noGrp="1"/>
          </p:cNvSpPr>
          <p:nvPr>
            <p:ph type="sldNum" sz="quarter" idx="12"/>
          </p:nvPr>
        </p:nvSpPr>
        <p:spPr/>
        <p:txBody>
          <a:bodyPr/>
          <a:lstStyle/>
          <a:p>
            <a:fld id="{C530E2A9-C46D-4046-BC49-CF4C9B2CE96B}" type="slidenum">
              <a:rPr lang="fi-FI" smtClean="0"/>
              <a:t>7</a:t>
            </a:fld>
            <a:endParaRPr lang="fi-FI"/>
          </a:p>
        </p:txBody>
      </p:sp>
      <p:pic>
        <p:nvPicPr>
          <p:cNvPr id="5" name="Kuva 4">
            <a:extLst>
              <a:ext uri="{FF2B5EF4-FFF2-40B4-BE49-F238E27FC236}">
                <a16:creationId xmlns:a16="http://schemas.microsoft.com/office/drawing/2014/main" id="{ABCCF1A3-B8A0-40B8-B5DF-5C8768A670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09" y="5983991"/>
            <a:ext cx="1544958" cy="744718"/>
          </a:xfrm>
          <a:prstGeom prst="rect">
            <a:avLst/>
          </a:prstGeom>
        </p:spPr>
      </p:pic>
      <p:pic>
        <p:nvPicPr>
          <p:cNvPr id="11" name="Kuva 10" descr="Kuva, joka sisältää kohteen alushousut&#10;&#10;Kuvaus luotu automaattisesti">
            <a:extLst>
              <a:ext uri="{FF2B5EF4-FFF2-40B4-BE49-F238E27FC236}">
                <a16:creationId xmlns:a16="http://schemas.microsoft.com/office/drawing/2014/main" id="{C93282C3-6C13-4120-9350-50AAE5BAC8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6758" y="0"/>
            <a:ext cx="4570884" cy="6858000"/>
          </a:xfrm>
          <a:prstGeom prst="rect">
            <a:avLst/>
          </a:prstGeom>
        </p:spPr>
      </p:pic>
    </p:spTree>
    <p:extLst>
      <p:ext uri="{BB962C8B-B14F-4D97-AF65-F5344CB8AC3E}">
        <p14:creationId xmlns:p14="http://schemas.microsoft.com/office/powerpoint/2010/main" val="26236056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4BDFCCCA-0F14-421E-B20B-86359C9E4E8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92697" y="1379746"/>
            <a:ext cx="4006296" cy="5341729"/>
          </a:xfrm>
          <a:prstGeom prst="rect">
            <a:avLst/>
          </a:prstGeom>
        </p:spPr>
      </p:pic>
      <p:sp>
        <p:nvSpPr>
          <p:cNvPr id="2" name="Otsikko 1">
            <a:extLst>
              <a:ext uri="{FF2B5EF4-FFF2-40B4-BE49-F238E27FC236}">
                <a16:creationId xmlns:a16="http://schemas.microsoft.com/office/drawing/2014/main" id="{7511053C-A285-4407-ADA4-49FA0403784A}"/>
              </a:ext>
            </a:extLst>
          </p:cNvPr>
          <p:cNvSpPr>
            <a:spLocks noGrp="1"/>
          </p:cNvSpPr>
          <p:nvPr>
            <p:ph type="title"/>
          </p:nvPr>
        </p:nvSpPr>
        <p:spPr>
          <a:xfrm>
            <a:off x="838200" y="322119"/>
            <a:ext cx="10515600" cy="1325563"/>
          </a:xfrm>
        </p:spPr>
        <p:txBody>
          <a:bodyPr>
            <a:noAutofit/>
          </a:bodyPr>
          <a:lstStyle/>
          <a:p>
            <a:pPr algn="ctr"/>
            <a:r>
              <a:rPr lang="fr-FR" sz="6600" dirty="0">
                <a:solidFill>
                  <a:schemeClr val="accent1"/>
                </a:solidFill>
              </a:rPr>
              <a:t>Luomu Gluteeniton Pikakaurahiutale</a:t>
            </a:r>
            <a:endParaRPr lang="fi-FI" sz="6600" dirty="0">
              <a:solidFill>
                <a:schemeClr val="accent1"/>
              </a:solidFill>
            </a:endParaRPr>
          </a:p>
        </p:txBody>
      </p:sp>
      <p:sp>
        <p:nvSpPr>
          <p:cNvPr id="4" name="Dian numeron paikkamerkki 3">
            <a:extLst>
              <a:ext uri="{FF2B5EF4-FFF2-40B4-BE49-F238E27FC236}">
                <a16:creationId xmlns:a16="http://schemas.microsoft.com/office/drawing/2014/main" id="{5AD1DA2E-9880-4E24-8DF4-781949F513EC}"/>
              </a:ext>
            </a:extLst>
          </p:cNvPr>
          <p:cNvSpPr>
            <a:spLocks noGrp="1"/>
          </p:cNvSpPr>
          <p:nvPr>
            <p:ph type="sldNum" sz="quarter" idx="12"/>
          </p:nvPr>
        </p:nvSpPr>
        <p:spPr/>
        <p:txBody>
          <a:bodyPr/>
          <a:lstStyle/>
          <a:p>
            <a:fld id="{C530E2A9-C46D-4046-BC49-CF4C9B2CE96B}" type="slidenum">
              <a:rPr lang="fi-FI" smtClean="0"/>
              <a:t>8</a:t>
            </a:fld>
            <a:endParaRPr lang="fi-FI"/>
          </a:p>
        </p:txBody>
      </p:sp>
      <p:pic>
        <p:nvPicPr>
          <p:cNvPr id="6" name="Kuva 5">
            <a:extLst>
              <a:ext uri="{FF2B5EF4-FFF2-40B4-BE49-F238E27FC236}">
                <a16:creationId xmlns:a16="http://schemas.microsoft.com/office/drawing/2014/main" id="{C7501B65-9EAC-4E0D-8210-E65E2AB98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09" y="5983991"/>
            <a:ext cx="1544958" cy="744718"/>
          </a:xfrm>
          <a:prstGeom prst="rect">
            <a:avLst/>
          </a:prstGeom>
        </p:spPr>
      </p:pic>
      <p:sp>
        <p:nvSpPr>
          <p:cNvPr id="8" name="Sisällön paikkamerkki 2">
            <a:extLst>
              <a:ext uri="{FF2B5EF4-FFF2-40B4-BE49-F238E27FC236}">
                <a16:creationId xmlns:a16="http://schemas.microsoft.com/office/drawing/2014/main" id="{AD1B8112-398C-4DFE-B6AC-52C28F882854}"/>
              </a:ext>
            </a:extLst>
          </p:cNvPr>
          <p:cNvSpPr>
            <a:spLocks noGrp="1"/>
          </p:cNvSpPr>
          <p:nvPr>
            <p:ph idx="1"/>
          </p:nvPr>
        </p:nvSpPr>
        <p:spPr>
          <a:xfrm>
            <a:off x="4774574" y="1854378"/>
            <a:ext cx="5780783" cy="3632495"/>
          </a:xfrm>
        </p:spPr>
        <p:txBody>
          <a:bodyPr>
            <a:noAutofit/>
          </a:bodyPr>
          <a:lstStyle/>
          <a:p>
            <a:pPr>
              <a:spcBef>
                <a:spcPts val="2400"/>
              </a:spcBef>
              <a:buClr>
                <a:schemeClr val="accent1"/>
              </a:buClr>
              <a:buBlip>
                <a:blip r:embed="rId4"/>
              </a:buBlip>
            </a:pPr>
            <a:r>
              <a:rPr lang="fi-FI" sz="1800" dirty="0"/>
              <a:t>Viljatuotteen ensimmäinen luomutuote on Luomu Gluteeniton Pikakaurahiutale! Gluteeniton höyrytetty kaurahiutale soveltuu perinteisesti puuroon ja kaikenlaiseen leivontaan. Kaura sisältää runsaasti kuitua, proteiinia sekä useita vitamiineja ja kivennäisaineita. Kaura on monipuolinen raaka-aine leivonnassa tuoden lempeää makua ja rakennetta. Pikahiutaleella valmistat puuron minuutissa lisäämällä hiutaleiden joukkoon kiehuvan veden. Sekoita ja odota minuutti. Herkuttele marjojen ja pähkinöiden kanssa.</a:t>
            </a:r>
          </a:p>
          <a:p>
            <a:pPr>
              <a:spcBef>
                <a:spcPts val="2400"/>
              </a:spcBef>
              <a:buClr>
                <a:schemeClr val="accent1"/>
              </a:buClr>
              <a:buBlip>
                <a:blip r:embed="rId4"/>
              </a:buBlip>
            </a:pPr>
            <a:r>
              <a:rPr lang="fr-FR" sz="1800" b="1" dirty="0"/>
              <a:t>Ainesosat: </a:t>
            </a:r>
            <a:r>
              <a:rPr lang="fr-FR" sz="1800" dirty="0"/>
              <a:t>100% kotimainen luomukaura</a:t>
            </a:r>
          </a:p>
          <a:p>
            <a:pPr>
              <a:spcBef>
                <a:spcPts val="2400"/>
              </a:spcBef>
              <a:buClr>
                <a:schemeClr val="accent1"/>
              </a:buClr>
              <a:buBlip>
                <a:blip r:embed="rId4"/>
              </a:buBlip>
            </a:pPr>
            <a:r>
              <a:rPr lang="fi-FI" sz="1800" dirty="0"/>
              <a:t>Koska kaura ei sovellu kaikille, pakkaamme kauratuotteet aina erillään muista gluteenittomista tuotteista.</a:t>
            </a:r>
          </a:p>
          <a:p>
            <a:pPr>
              <a:spcBef>
                <a:spcPts val="2400"/>
              </a:spcBef>
              <a:buClr>
                <a:schemeClr val="accent1"/>
              </a:buClr>
              <a:buBlip>
                <a:blip r:embed="rId4"/>
              </a:buBlip>
            </a:pPr>
            <a:r>
              <a:rPr lang="en-US" sz="1800" dirty="0"/>
              <a:t>1 kg</a:t>
            </a:r>
            <a:endParaRPr lang="fr-FR" sz="1800" dirty="0"/>
          </a:p>
        </p:txBody>
      </p:sp>
    </p:spTree>
    <p:extLst>
      <p:ext uri="{BB962C8B-B14F-4D97-AF65-F5344CB8AC3E}">
        <p14:creationId xmlns:p14="http://schemas.microsoft.com/office/powerpoint/2010/main" val="3760424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4BDFCCCA-0F14-421E-B20B-86359C9E4E8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92697" y="1379746"/>
            <a:ext cx="4006297" cy="5341729"/>
          </a:xfrm>
          <a:prstGeom prst="rect">
            <a:avLst/>
          </a:prstGeom>
        </p:spPr>
      </p:pic>
      <p:sp>
        <p:nvSpPr>
          <p:cNvPr id="2" name="Otsikko 1">
            <a:extLst>
              <a:ext uri="{FF2B5EF4-FFF2-40B4-BE49-F238E27FC236}">
                <a16:creationId xmlns:a16="http://schemas.microsoft.com/office/drawing/2014/main" id="{7511053C-A285-4407-ADA4-49FA0403784A}"/>
              </a:ext>
            </a:extLst>
          </p:cNvPr>
          <p:cNvSpPr>
            <a:spLocks noGrp="1"/>
          </p:cNvSpPr>
          <p:nvPr>
            <p:ph type="title"/>
          </p:nvPr>
        </p:nvSpPr>
        <p:spPr>
          <a:xfrm>
            <a:off x="838200" y="322119"/>
            <a:ext cx="10515600" cy="1325563"/>
          </a:xfrm>
        </p:spPr>
        <p:txBody>
          <a:bodyPr>
            <a:noAutofit/>
          </a:bodyPr>
          <a:lstStyle/>
          <a:p>
            <a:pPr algn="ctr"/>
            <a:r>
              <a:rPr lang="fr-FR" sz="7200" dirty="0">
                <a:solidFill>
                  <a:schemeClr val="accent1"/>
                </a:solidFill>
              </a:rPr>
              <a:t>Gluteeniton Pieni Kaurahiutale</a:t>
            </a:r>
            <a:endParaRPr lang="fi-FI" sz="7200" dirty="0">
              <a:solidFill>
                <a:schemeClr val="accent1"/>
              </a:solidFill>
            </a:endParaRPr>
          </a:p>
        </p:txBody>
      </p:sp>
      <p:sp>
        <p:nvSpPr>
          <p:cNvPr id="4" name="Dian numeron paikkamerkki 3">
            <a:extLst>
              <a:ext uri="{FF2B5EF4-FFF2-40B4-BE49-F238E27FC236}">
                <a16:creationId xmlns:a16="http://schemas.microsoft.com/office/drawing/2014/main" id="{5AD1DA2E-9880-4E24-8DF4-781949F513EC}"/>
              </a:ext>
            </a:extLst>
          </p:cNvPr>
          <p:cNvSpPr>
            <a:spLocks noGrp="1"/>
          </p:cNvSpPr>
          <p:nvPr>
            <p:ph type="sldNum" sz="quarter" idx="12"/>
          </p:nvPr>
        </p:nvSpPr>
        <p:spPr/>
        <p:txBody>
          <a:bodyPr/>
          <a:lstStyle/>
          <a:p>
            <a:fld id="{C530E2A9-C46D-4046-BC49-CF4C9B2CE96B}" type="slidenum">
              <a:rPr lang="fi-FI" smtClean="0"/>
              <a:t>9</a:t>
            </a:fld>
            <a:endParaRPr lang="fi-FI"/>
          </a:p>
        </p:txBody>
      </p:sp>
      <p:pic>
        <p:nvPicPr>
          <p:cNvPr id="6" name="Kuva 5">
            <a:extLst>
              <a:ext uri="{FF2B5EF4-FFF2-40B4-BE49-F238E27FC236}">
                <a16:creationId xmlns:a16="http://schemas.microsoft.com/office/drawing/2014/main" id="{C7501B65-9EAC-4E0D-8210-E65E2AB980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09" y="5983991"/>
            <a:ext cx="1544958" cy="744718"/>
          </a:xfrm>
          <a:prstGeom prst="rect">
            <a:avLst/>
          </a:prstGeom>
        </p:spPr>
      </p:pic>
      <p:sp>
        <p:nvSpPr>
          <p:cNvPr id="8" name="Sisällön paikkamerkki 2">
            <a:extLst>
              <a:ext uri="{FF2B5EF4-FFF2-40B4-BE49-F238E27FC236}">
                <a16:creationId xmlns:a16="http://schemas.microsoft.com/office/drawing/2014/main" id="{AD1B8112-398C-4DFE-B6AC-52C28F882854}"/>
              </a:ext>
            </a:extLst>
          </p:cNvPr>
          <p:cNvSpPr>
            <a:spLocks noGrp="1"/>
          </p:cNvSpPr>
          <p:nvPr>
            <p:ph idx="1"/>
          </p:nvPr>
        </p:nvSpPr>
        <p:spPr>
          <a:xfrm>
            <a:off x="4774574" y="1854378"/>
            <a:ext cx="5217735" cy="3632495"/>
          </a:xfrm>
        </p:spPr>
        <p:txBody>
          <a:bodyPr>
            <a:noAutofit/>
          </a:bodyPr>
          <a:lstStyle/>
          <a:p>
            <a:pPr>
              <a:spcBef>
                <a:spcPts val="2400"/>
              </a:spcBef>
              <a:buClr>
                <a:schemeClr val="accent1"/>
              </a:buClr>
              <a:buBlip>
                <a:blip r:embed="rId4"/>
              </a:buBlip>
            </a:pPr>
            <a:r>
              <a:rPr lang="fi-FI" sz="1800" dirty="0"/>
              <a:t>Viljatuotteen gluteeniton höyrytetty pieni kaurahiutale soveltuu perinteisesti puuroon ja kaikenlaiseen leivontaan. Kaura sisältää runsaasti kuitua, proteiinia sekä useita vitamiineja ja kivennäisaineita. Kaura on monipuolinen raaka-aine leivonnassa tuoden lempeää makua ja rakennetta.</a:t>
            </a:r>
          </a:p>
          <a:p>
            <a:pPr>
              <a:spcBef>
                <a:spcPts val="2400"/>
              </a:spcBef>
              <a:buClr>
                <a:schemeClr val="accent1"/>
              </a:buClr>
              <a:buBlip>
                <a:blip r:embed="rId4"/>
              </a:buBlip>
            </a:pPr>
            <a:r>
              <a:rPr lang="fr-FR" sz="1800" b="1" dirty="0"/>
              <a:t>Ainesosat:</a:t>
            </a:r>
            <a:r>
              <a:rPr lang="fr-FR" sz="1800" dirty="0"/>
              <a:t>100% kotimainen kaura</a:t>
            </a:r>
          </a:p>
          <a:p>
            <a:pPr>
              <a:spcBef>
                <a:spcPts val="2400"/>
              </a:spcBef>
              <a:buClr>
                <a:schemeClr val="accent1"/>
              </a:buClr>
              <a:buBlip>
                <a:blip r:embed="rId4"/>
              </a:buBlip>
            </a:pPr>
            <a:r>
              <a:rPr lang="fi-FI" sz="1800" dirty="0"/>
              <a:t>Koska kaura ei sovellu kaikille, pakkaamme kauratuotteet aina erillään muista gluteenittomista tuotteista.</a:t>
            </a:r>
          </a:p>
          <a:p>
            <a:pPr>
              <a:spcBef>
                <a:spcPts val="2400"/>
              </a:spcBef>
              <a:buClr>
                <a:schemeClr val="accent1"/>
              </a:buClr>
              <a:buBlip>
                <a:blip r:embed="rId4"/>
              </a:buBlip>
            </a:pPr>
            <a:r>
              <a:rPr lang="en-US" sz="1800" dirty="0"/>
              <a:t>1 kg, 3 kg, 20 kg</a:t>
            </a:r>
          </a:p>
        </p:txBody>
      </p:sp>
    </p:spTree>
    <p:extLst>
      <p:ext uri="{BB962C8B-B14F-4D97-AF65-F5344CB8AC3E}">
        <p14:creationId xmlns:p14="http://schemas.microsoft.com/office/powerpoint/2010/main" val="3534972977"/>
      </p:ext>
    </p:extLst>
  </p:cSld>
  <p:clrMapOvr>
    <a:masterClrMapping/>
  </p:clrMapOvr>
</p:sld>
</file>

<file path=ppt/theme/theme1.xml><?xml version="1.0" encoding="utf-8"?>
<a:theme xmlns:a="http://schemas.openxmlformats.org/drawingml/2006/main" name="Virtasalmen Viljatuote">
  <a:themeElements>
    <a:clrScheme name="Virtasalmen Viljatuote">
      <a:dk1>
        <a:srgbClr val="000000"/>
      </a:dk1>
      <a:lt1>
        <a:srgbClr val="FFFFFF"/>
      </a:lt1>
      <a:dk2>
        <a:srgbClr val="44546A"/>
      </a:dk2>
      <a:lt2>
        <a:srgbClr val="FFFFFF"/>
      </a:lt2>
      <a:accent1>
        <a:srgbClr val="07601F"/>
      </a:accent1>
      <a:accent2>
        <a:srgbClr val="DF6E14"/>
      </a:accent2>
      <a:accent3>
        <a:srgbClr val="A5A5A5"/>
      </a:accent3>
      <a:accent4>
        <a:srgbClr val="FFC000"/>
      </a:accent4>
      <a:accent5>
        <a:srgbClr val="5B9BD5"/>
      </a:accent5>
      <a:accent6>
        <a:srgbClr val="70AD47"/>
      </a:accent6>
      <a:hlink>
        <a:srgbClr val="07601F"/>
      </a:hlink>
      <a:folHlink>
        <a:srgbClr val="000000"/>
      </a:folHlink>
    </a:clrScheme>
    <a:fontScheme name="Virtasalmen Viljatuote">
      <a:majorFont>
        <a:latin typeface="Strawberry Blossom"/>
        <a:ea typeface=""/>
        <a:cs typeface=""/>
      </a:majorFont>
      <a:minorFont>
        <a:latin typeface="Tw Cen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rtasalmen Viljatuote" id="{89B3CE2D-39E2-48D9-9EAE-E4BD79ACB46F}" vid="{50EA1496-788D-4BF5-87E6-B79A12B4D760}"/>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4F9552F0679A9244932735B2F02CA5C5" ma:contentTypeVersion="13" ma:contentTypeDescription="Luo uusi asiakirja." ma:contentTypeScope="" ma:versionID="c3c2a61510edf3c3b5c148bcd25dca5b">
  <xsd:schema xmlns:xsd="http://www.w3.org/2001/XMLSchema" xmlns:xs="http://www.w3.org/2001/XMLSchema" xmlns:p="http://schemas.microsoft.com/office/2006/metadata/properties" xmlns:ns2="231db460-f71a-4aac-919e-efd431fd6443" xmlns:ns3="bcd1d107-7b24-4a39-af95-0292d46fdbc3" targetNamespace="http://schemas.microsoft.com/office/2006/metadata/properties" ma:root="true" ma:fieldsID="2bb9b93848a10c46277e8a15f2e6b2b0" ns2:_="" ns3:_="">
    <xsd:import namespace="231db460-f71a-4aac-919e-efd431fd6443"/>
    <xsd:import namespace="bcd1d107-7b24-4a39-af95-0292d46fdb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1db460-f71a-4aac-919e-efd431fd64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cd1d107-7b24-4a39-af95-0292d46fdbc3" elementFormDefault="qualified">
    <xsd:import namespace="http://schemas.microsoft.com/office/2006/documentManagement/types"/>
    <xsd:import namespace="http://schemas.microsoft.com/office/infopath/2007/PartnerControls"/>
    <xsd:element name="SharedWithUsers" ma:index="16"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Jakamisen tiedo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E9028FE-470B-4CE8-AD89-1EE4EF4E61F4}">
  <ds:schemaRefs>
    <ds:schemaRef ds:uri="http://schemas.microsoft.com/sharepoint/v3/contenttype/forms"/>
  </ds:schemaRefs>
</ds:datastoreItem>
</file>

<file path=customXml/itemProps2.xml><?xml version="1.0" encoding="utf-8"?>
<ds:datastoreItem xmlns:ds="http://schemas.openxmlformats.org/officeDocument/2006/customXml" ds:itemID="{B3910892-E1ED-4387-A0DE-893C80A99B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1db460-f71a-4aac-919e-efd431fd6443"/>
    <ds:schemaRef ds:uri="bcd1d107-7b24-4a39-af95-0292d46fdb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DAD90F-2D94-40EC-B6EC-B9DE5EF28BF0}">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Virtasalmen Viljatuote</Template>
  <TotalTime>1286</TotalTime>
  <Words>1082</Words>
  <Application>Microsoft Office PowerPoint</Application>
  <PresentationFormat>Laajakuva</PresentationFormat>
  <Paragraphs>121</Paragraphs>
  <Slides>18</Slides>
  <Notes>0</Notes>
  <HiddenSlides>0</HiddenSlides>
  <MMClips>0</MMClips>
  <ScaleCrop>false</ScaleCrop>
  <HeadingPairs>
    <vt:vector size="8" baseType="variant">
      <vt:variant>
        <vt:lpstr>Käytetyt fontit</vt:lpstr>
      </vt:variant>
      <vt:variant>
        <vt:i4>6</vt:i4>
      </vt:variant>
      <vt:variant>
        <vt:lpstr>Teema</vt:lpstr>
      </vt:variant>
      <vt:variant>
        <vt:i4>1</vt:i4>
      </vt:variant>
      <vt:variant>
        <vt:lpstr>Upotetut OLE-palvelimet</vt:lpstr>
      </vt:variant>
      <vt:variant>
        <vt:i4>1</vt:i4>
      </vt:variant>
      <vt:variant>
        <vt:lpstr>Dian otsikot</vt:lpstr>
      </vt:variant>
      <vt:variant>
        <vt:i4>18</vt:i4>
      </vt:variant>
    </vt:vector>
  </HeadingPairs>
  <TitlesOfParts>
    <vt:vector size="26" baseType="lpstr">
      <vt:lpstr>Arial</vt:lpstr>
      <vt:lpstr>Calibri</vt:lpstr>
      <vt:lpstr>Mangal</vt:lpstr>
      <vt:lpstr>Strawberry Blossom</vt:lpstr>
      <vt:lpstr>TW Cen MT</vt:lpstr>
      <vt:lpstr>TW Cen MT</vt:lpstr>
      <vt:lpstr>Virtasalmen Viljatuote</vt:lpstr>
      <vt:lpstr>Acrobat Document</vt:lpstr>
      <vt:lpstr>Helppoon gluteenittomaan leivontaan!</vt:lpstr>
      <vt:lpstr>Missio</vt:lpstr>
      <vt:lpstr>Visio</vt:lpstr>
      <vt:lpstr>Meidän arvot</vt:lpstr>
      <vt:lpstr>Laadun kulmakivet</vt:lpstr>
      <vt:lpstr>Ei kontaminaation riskiä</vt:lpstr>
      <vt:lpstr>Meidän tuotteet</vt:lpstr>
      <vt:lpstr>Luomu Gluteeniton Pikakaurahiutale</vt:lpstr>
      <vt:lpstr>Gluteeniton Pieni Kaurahiutale</vt:lpstr>
      <vt:lpstr>Gluteeniton Mustikkamysli</vt:lpstr>
      <vt:lpstr>Gluteenittomat Jauhoseokset</vt:lpstr>
      <vt:lpstr>Gluteenittomat yleisjauhoseokset</vt:lpstr>
      <vt:lpstr>Muut gluteenittomat jauhoseokset</vt:lpstr>
      <vt:lpstr>Muut gluteenittomat jauhoseokset</vt:lpstr>
      <vt:lpstr>Muut gluteenittomat jauhoseokset</vt:lpstr>
      <vt:lpstr>Helppoon leivontaan</vt:lpstr>
      <vt:lpstr>Me somessa</vt:lpstr>
      <vt:lpstr>Luotettava kumppani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GLUTENFREIES BACKEN LEICHT GEMACHT</dc:title>
  <dc:creator>Mariia Salmijärvi</dc:creator>
  <cp:lastModifiedBy>Heikkinen Anne-Mari</cp:lastModifiedBy>
  <cp:revision>67</cp:revision>
  <dcterms:created xsi:type="dcterms:W3CDTF">2019-02-13T09:34:28Z</dcterms:created>
  <dcterms:modified xsi:type="dcterms:W3CDTF">2022-03-25T10:08:50Z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0x0101004F9552F0679A9244932735B2F02CA5C5</vt:lpwstr>
  </property>
</Properties>
</file>