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6" r:id="rId3"/>
    <p:sldId id="257" r:id="rId4"/>
    <p:sldId id="258" r:id="rId5"/>
    <p:sldId id="259" r:id="rId6"/>
    <p:sldId id="273" r:id="rId7"/>
    <p:sldId id="260" r:id="rId8"/>
    <p:sldId id="274" r:id="rId9"/>
    <p:sldId id="264" r:id="rId10"/>
    <p:sldId id="270" r:id="rId11"/>
    <p:sldId id="262" r:id="rId12"/>
    <p:sldId id="269" r:id="rId13"/>
    <p:sldId id="263" r:id="rId14"/>
    <p:sldId id="265" r:id="rId15"/>
    <p:sldId id="271" r:id="rId16"/>
    <p:sldId id="272" r:id="rId17"/>
    <p:sldId id="261" r:id="rId18"/>
    <p:sldId id="266" r:id="rId19"/>
    <p:sldId id="267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90DD-359D-4EE5-BD06-8CD5F0BD65F5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089B9-187F-4036-A0E6-0C430759344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70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b="1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089B9-187F-4036-A0E6-0C4307593448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851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41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70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2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9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36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84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82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0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64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536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B085-3445-4695-9F34-B05D7017720F}" type="datetimeFigureOut">
              <a:rPr lang="fi-FI" smtClean="0"/>
              <a:t>7.5.2020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4645-DF67-4473-A7DC-17A9C8D8D30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2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viranomaiset/normi/440002/45827" TargetMode="External"/><Relationship Id="rId2" Type="http://schemas.openxmlformats.org/officeDocument/2006/relationships/hyperlink" Target="http://www.finlex.fi/fi/laki/ajantasa/2009/200901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kalle\1302MAASEUTUPALVELU\VAHINKO- JA RIISTA-ASIAT JA -KUVAT\VAHINKOKUVAT\Petovahinkokuvat\AIEMMAT VUODET\Suonenjoki paalit\IMG_57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23890" r="10811"/>
          <a:stretch/>
        </p:blipFill>
        <p:spPr bwMode="auto">
          <a:xfrm>
            <a:off x="0" y="-54097"/>
            <a:ext cx="9343176" cy="69394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75540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077072"/>
            <a:ext cx="8064896" cy="1719064"/>
          </a:xfrm>
        </p:spPr>
        <p:txBody>
          <a:bodyPr>
            <a:noAutofit/>
          </a:bodyPr>
          <a:lstStyle/>
          <a:p>
            <a:r>
              <a:rPr lang="fi-FI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RIISTAVAHINGOT</a:t>
            </a:r>
          </a:p>
        </p:txBody>
      </p:sp>
    </p:spTree>
    <p:extLst>
      <p:ext uri="{BB962C8B-B14F-4D97-AF65-F5344CB8AC3E}">
        <p14:creationId xmlns:p14="http://schemas.microsoft.com/office/powerpoint/2010/main" val="378988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 descr="\\kalle\1302MAASEUTUPALVELU\VAHINKO- JA RIISTA-ASIAT JA -KUVAT\VAHINKOKUVAT\Petovahinkokuvat\AIEMMAT VUODET\Revityt paalit x 2 Leppävirta 27072016\DSC_04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/>
          <a:stretch/>
        </p:blipFill>
        <p:spPr bwMode="auto">
          <a:xfrm>
            <a:off x="0" y="188640"/>
            <a:ext cx="9144000" cy="63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1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HIRVET MANSIKKAPELLOSSA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/>
              <a:t>keskisato 		4500 kg * 5,15€ 		= 23175 €</a:t>
            </a:r>
          </a:p>
          <a:p>
            <a:pPr marL="0" indent="0">
              <a:buNone/>
            </a:pPr>
            <a:r>
              <a:rPr lang="fi-FI" sz="2800" b="1" dirty="0"/>
              <a:t>taimimäärä		25000kpl* 0,35 €		=   8750 €</a:t>
            </a:r>
          </a:p>
          <a:p>
            <a:pPr marL="0" indent="0">
              <a:buNone/>
            </a:pPr>
            <a:r>
              <a:rPr lang="fi-FI" sz="2800" b="1" dirty="0"/>
              <a:t>							   31952 €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FF0000"/>
                </a:solidFill>
              </a:rPr>
              <a:t>Deminimis-sääntö maksimikorvaus 20 000€ / 3v</a:t>
            </a:r>
          </a:p>
          <a:p>
            <a:pPr marL="0" indent="0">
              <a:buNone/>
            </a:pPr>
            <a:r>
              <a:rPr lang="fi-FI" sz="2800" dirty="0"/>
              <a:t>   Laskelman hinnat: Ruokavirasto</a:t>
            </a:r>
          </a:p>
          <a:p>
            <a:pPr marL="0" indent="0">
              <a:buNone/>
            </a:pPr>
            <a:r>
              <a:rPr lang="fi-FI" sz="2800" dirty="0"/>
              <a:t>	Määräys numero 7/2020 RUOKAVIRASTO 	Asianumero 702/00.00.01.02.00/2020</a:t>
            </a:r>
            <a:endParaRPr lang="fi-FI" sz="2800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fi-FI" sz="2800" dirty="0"/>
              <a:t>   </a:t>
            </a:r>
            <a:endParaRPr lang="fi-FI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00" y="6065678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87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kalle\1302MAASEUTUPALVELU\VAHINKO- JA RIISTA-ASIAT JA -KUVAT\VAHINKOKUVAT\Satovahinkokuvat\Kaavi Maarianvaara mansikka\DSC_0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" y="332656"/>
            <a:ext cx="9108503" cy="6072336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4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HIRVI TAI KARHU KAURAPELLOSSA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Hirvi ja karhu syö riipien kaurakasvuston jyväsadon</a:t>
            </a:r>
          </a:p>
          <a:p>
            <a:r>
              <a:rPr lang="fi-FI" sz="2800" dirty="0"/>
              <a:t>Korvaus Ruokaviraston vahvistamien korvaushintojen mukaisesti</a:t>
            </a:r>
          </a:p>
          <a:p>
            <a:r>
              <a:rPr lang="fi-FI" sz="2800" dirty="0"/>
              <a:t>Asianumero 1702/00.00.01.02.00/2020 </a:t>
            </a:r>
          </a:p>
          <a:p>
            <a:r>
              <a:rPr lang="fi-FI" sz="2800" b="1" dirty="0"/>
              <a:t>Ruokaviraston määräyskokoelma nro 7/2020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62440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3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8097" y="1556792"/>
            <a:ext cx="8424936" cy="4669979"/>
          </a:xfrm>
        </p:spPr>
        <p:txBody>
          <a:bodyPr/>
          <a:lstStyle/>
          <a:p>
            <a:r>
              <a:rPr lang="fi-FI" sz="2800" dirty="0"/>
              <a:t>Korvaus 1-osastoinen pesä 350 €, pesän lisäosa 227 €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Vahinkojen estäminen:</a:t>
            </a:r>
          </a:p>
          <a:p>
            <a:r>
              <a:rPr lang="fi-FI" sz="2800" dirty="0"/>
              <a:t>Mehiläistarhojen aitaus</a:t>
            </a:r>
          </a:p>
          <a:p>
            <a:r>
              <a:rPr lang="fi-FI" sz="2800" dirty="0"/>
              <a:t>Riistakeskukselta voi tilata </a:t>
            </a:r>
            <a:br>
              <a:rPr lang="fi-FI" sz="2800" dirty="0"/>
            </a:br>
            <a:r>
              <a:rPr lang="fi-FI" sz="2800" dirty="0"/>
              <a:t>aitatarvikkeet maksutta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KARHU MEHILÄISPESILLÄ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57764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\\kalle\1302MAASEUTUPALVELU\VAHINKO- JA RIISTA-ASIAT JA -KUVAT\VAHINKOKUVAT\Petovahinkokuvat\Holopainen mehiläiset Kaavi\IMG_9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37" y="3698623"/>
            <a:ext cx="3538712" cy="23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kalle\1302MAASEUTUPALVELU\VAHINKO- JA RIISTA-ASIAT JA -KUVAT\VAHINKOKUVAT\Petovahinkokuvat\Collan Paula, mehiläiset, Kuopio\karhu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" y="246"/>
            <a:ext cx="9112440" cy="68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0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 descr="\\kalle\1302MAASEUTUPALVELU\VAHINKO- JA RIISTA-ASIAT JA -KUVAT\VAHINKOKUVAT\Petovahinkokuvat\Collan Paula, mehiläiset, Kuopio\karh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8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430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fi-FI" sz="4400" dirty="0">
                <a:latin typeface="+mn-lt"/>
              </a:rPr>
              <a:t>KOIRAN KORVAUSARVO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 dirty="0"/>
              <a:t>Perusarvo </a:t>
            </a:r>
          </a:p>
          <a:p>
            <a:r>
              <a:rPr lang="fi-FI" sz="3000" dirty="0"/>
              <a:t>Sekarotuinen koira 800€</a:t>
            </a:r>
          </a:p>
          <a:p>
            <a:r>
              <a:rPr lang="fi-FI" sz="3000" b="1" dirty="0"/>
              <a:t>Puhdasrotuinen (paperit) </a:t>
            </a:r>
            <a:r>
              <a:rPr lang="fi-FI" sz="3000" dirty="0"/>
              <a:t>1600 €</a:t>
            </a:r>
          </a:p>
          <a:p>
            <a:r>
              <a:rPr lang="fi-FI" sz="3000" dirty="0"/>
              <a:t>Vähintään 1 ½ -vuotias koira, joka on koulutettu metsästyskoiraksi  2500 €</a:t>
            </a:r>
            <a:br>
              <a:rPr lang="fi-FI" sz="3000" dirty="0"/>
            </a:br>
            <a:r>
              <a:rPr lang="fi-FI" sz="3000" dirty="0">
                <a:sym typeface="Wingdings" panose="05000000000000000000" pitchFamily="2" charset="2"/>
              </a:rPr>
              <a:t></a:t>
            </a:r>
            <a:r>
              <a:rPr lang="fi-FI" sz="3000" dirty="0"/>
              <a:t> Yht: 3300 - 4100€</a:t>
            </a:r>
          </a:p>
          <a:p>
            <a:r>
              <a:rPr lang="fi-FI" sz="3000" dirty="0"/>
              <a:t>Lisäksi muita korvausperusteita</a:t>
            </a:r>
          </a:p>
          <a:p>
            <a:r>
              <a:rPr lang="fi-FI" sz="3000" dirty="0"/>
              <a:t>Asetus 834/2018 määrittää korvausarvot </a:t>
            </a:r>
          </a:p>
          <a:p>
            <a:r>
              <a:rPr lang="fi-FI" sz="3000" dirty="0"/>
              <a:t>Eläinlääkärikulut korvataan koiran korvausarvoon asti (ei esim. matkakuluja)</a:t>
            </a:r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57766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1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KORVAUKSEN HYLKÄÄMINEN / ALENTAMINEN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Riistaeläin ei ole aiheuttanut vahinkoa tai vahingosta ei löydy näyttöä</a:t>
            </a:r>
          </a:p>
          <a:p>
            <a:r>
              <a:rPr lang="fi-FI" sz="2800" dirty="0"/>
              <a:t>Hakija on myötävaikuttanut vahingon syntymiseen</a:t>
            </a:r>
          </a:p>
          <a:p>
            <a:r>
              <a:rPr lang="fi-FI" sz="2800" dirty="0"/>
              <a:t>Kieltänyt suojaustoimenpiteet</a:t>
            </a:r>
          </a:p>
          <a:p>
            <a:r>
              <a:rPr lang="fi-FI" sz="2800" dirty="0"/>
              <a:t>Ilmoitus / Hakemus on tullut myöhässä</a:t>
            </a:r>
          </a:p>
          <a:p>
            <a:pPr marL="0" indent="0">
              <a:buNone/>
            </a:pPr>
            <a:r>
              <a:rPr lang="fi-FI" sz="2800" dirty="0"/>
              <a:t>	- katselmusta ei ole pystytty järjestämään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66662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72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HYÖDYLLISIÄ LINKKEJÄ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Riistavahinkolaki</a:t>
            </a:r>
          </a:p>
          <a:p>
            <a:r>
              <a:rPr lang="fi-FI" dirty="0">
                <a:solidFill>
                  <a:schemeClr val="bg1"/>
                </a:solidFill>
                <a:hlinkClick r:id="rId2"/>
              </a:rPr>
              <a:t>http://www.finlex.fi/fi/laki/ajantasa/2009/20090105</a:t>
            </a:r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Korvaushinnat</a:t>
            </a:r>
          </a:p>
          <a:p>
            <a:r>
              <a:rPr lang="fi-FI" dirty="0">
                <a:hlinkClick r:id="rId3"/>
              </a:rPr>
              <a:t>https://www.finlex.fi/fi/viranomaiset/normi/440002/45827</a:t>
            </a:r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62440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05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19"/>
          </a:xfrm>
        </p:spPr>
        <p:txBody>
          <a:bodyPr/>
          <a:lstStyle/>
          <a:p>
            <a:r>
              <a:rPr lang="fi-FI" dirty="0"/>
              <a:t>RIISTAELÄINVAHINGOT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36499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sz="3000" dirty="0">
                <a:solidFill>
                  <a:srgbClr val="FF0000"/>
                </a:solidFill>
              </a:rPr>
              <a:t>KORVATTAVAT VAHINGOT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tx1"/>
                </a:solidFill>
              </a:rPr>
              <a:t>Hirven ja valkohäntäpeuran aiheuttama vahinko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tx1"/>
                </a:solidFill>
              </a:rPr>
              <a:t>Suurpetojen aiheuttama vahinko (karhu, susi, ahma ja ilves)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tx1"/>
                </a:solidFill>
              </a:rPr>
              <a:t>Muun riistaeläimen aiheuttama erittäin merkittävä vahinko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tx1"/>
                </a:solidFill>
              </a:rPr>
              <a:t>Metsäkauriin, rusakon ym. aiheuttamia vahinkoja ei korvata (eläimellä on metsästysaika)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41" y="6062440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5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i-FI" dirty="0"/>
              <a:t>KUKA KORVAA / PÄÄTTÄÄ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>
                <a:solidFill>
                  <a:srgbClr val="FF0000"/>
                </a:solidFill>
              </a:rPr>
              <a:t>Kunnan maaseutuelinkeinoviranomainen </a:t>
            </a:r>
            <a:br>
              <a:rPr lang="fi-FI" sz="2800" dirty="0"/>
            </a:br>
            <a:r>
              <a:rPr lang="fi-FI" sz="2800" dirty="0"/>
              <a:t>hoitaa muut, paitsi:</a:t>
            </a:r>
          </a:p>
          <a:p>
            <a:pPr>
              <a:buFontTx/>
              <a:buChar char="-"/>
            </a:pPr>
            <a:r>
              <a:rPr lang="fi-FI" sz="2800" dirty="0"/>
              <a:t>Metsävahingot (Metsäkeskus)</a:t>
            </a:r>
          </a:p>
          <a:p>
            <a:pPr>
              <a:buFontTx/>
              <a:buChar char="-"/>
            </a:pPr>
            <a:r>
              <a:rPr lang="fi-FI" sz="2800" dirty="0"/>
              <a:t>Henkilövahingot (Poliisi)</a:t>
            </a:r>
          </a:p>
          <a:p>
            <a:pPr>
              <a:buFontTx/>
              <a:buChar char="-"/>
            </a:pPr>
            <a:r>
              <a:rPr lang="fi-FI" sz="2800" dirty="0"/>
              <a:t>Luonnonsuojelulain mukaisesti rauhoitetut eläimet (linnut: Varsinais-Suomen ELY-keskus, muut eläimet: paikallinen ELY-keskus)</a:t>
            </a:r>
          </a:p>
          <a:p>
            <a:pPr>
              <a:buFontTx/>
              <a:buChar char="-"/>
            </a:pPr>
            <a:endParaRPr lang="fi-FI" dirty="0"/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62440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51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KORVAUSMENETTELY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800" dirty="0"/>
              <a:t>Alustava ilmoitus tehdään puhelimella tai  sähköpostilla </a:t>
            </a:r>
            <a:r>
              <a:rPr lang="fi-FI" sz="2800" b="1" dirty="0">
                <a:solidFill>
                  <a:srgbClr val="FF0000"/>
                </a:solidFill>
              </a:rPr>
              <a:t>vahinkopaikkakunnan </a:t>
            </a:r>
            <a:r>
              <a:rPr lang="fi-FI" sz="2800" dirty="0"/>
              <a:t>(ei asuinpaikkakunnan) </a:t>
            </a:r>
            <a:r>
              <a:rPr lang="fi-FI" sz="2800" b="1" dirty="0">
                <a:solidFill>
                  <a:srgbClr val="FF0000"/>
                </a:solidFill>
              </a:rPr>
              <a:t>maaseutuelinkeinoviranomaiselle </a:t>
            </a:r>
            <a:r>
              <a:rPr lang="fi-FI" sz="2800" dirty="0"/>
              <a:t>(3 vrk vahingon havaitsemisesta, ruokavirasto ohje272703.03.00.01/2020) </a:t>
            </a:r>
          </a:p>
          <a:p>
            <a:pPr marL="0" indent="0">
              <a:buNone/>
            </a:pPr>
            <a:endParaRPr lang="fi-FI" sz="2800" b="1" dirty="0"/>
          </a:p>
          <a:p>
            <a:r>
              <a:rPr lang="fi-FI" sz="2800" b="1" dirty="0"/>
              <a:t>Ilmoituksen lähettäjä vastaa, että ilmoitus saapuu viranomaiselle (hallintolaki 434/2003, 17§)</a:t>
            </a:r>
            <a:br>
              <a:rPr lang="fi-FI" sz="2800" b="1" dirty="0"/>
            </a:br>
            <a:endParaRPr lang="fi-FI" sz="2800" b="1" dirty="0"/>
          </a:p>
          <a:p>
            <a:r>
              <a:rPr lang="fi-FI" sz="2800" b="1" dirty="0">
                <a:solidFill>
                  <a:srgbClr val="FF0000"/>
                </a:solidFill>
              </a:rPr>
              <a:t>Korvaushakemus 1 kk sisällä vahingon arvioinnin (arviokirja)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FF0000"/>
                </a:solidFill>
              </a:rPr>
              <a:t>     valmistumisesta   </a:t>
            </a:r>
            <a:r>
              <a:rPr lang="fi-FI" sz="2800" dirty="0"/>
              <a:t>maaseutuelinkeinoviranomaiselle     (lomake 131 petoeläin, 148 hirvi)</a:t>
            </a:r>
            <a:endParaRPr lang="fi-FI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52554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2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/>
              <a:t>MAASTOTARKASTUS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53647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i-FI" sz="3000" b="1" dirty="0">
                <a:solidFill>
                  <a:srgbClr val="FF0000"/>
                </a:solidFill>
              </a:rPr>
              <a:t>Maastotarkastuksen järjestää maaseutuelinkeinoviranomainen</a:t>
            </a:r>
          </a:p>
          <a:p>
            <a:r>
              <a:rPr lang="fi-FI" sz="3000" dirty="0"/>
              <a:t>Maastotarkastuksesta tehdään arviokirja</a:t>
            </a:r>
          </a:p>
          <a:p>
            <a:r>
              <a:rPr lang="fi-FI" sz="3000" dirty="0"/>
              <a:t>Edellytys korvauksen maksamiselle</a:t>
            </a:r>
          </a:p>
          <a:p>
            <a:r>
              <a:rPr lang="fi-FI" sz="3000" dirty="0"/>
              <a:t>Maaseutuelinkeinoviranomainen kutsuu paikalle :</a:t>
            </a:r>
            <a:br>
              <a:rPr lang="fi-FI" sz="3000" dirty="0"/>
            </a:br>
            <a:r>
              <a:rPr lang="fi-FI" sz="3000" dirty="0"/>
              <a:t>- RHY:n edustajan </a:t>
            </a:r>
            <a:br>
              <a:rPr lang="fi-FI" sz="3000" dirty="0"/>
            </a:br>
            <a:r>
              <a:rPr lang="fi-FI" sz="3000" dirty="0"/>
              <a:t>- vahingon kärsijän</a:t>
            </a:r>
          </a:p>
          <a:p>
            <a:r>
              <a:rPr lang="fi-FI" sz="3000" dirty="0" err="1"/>
              <a:t>RHY:n</a:t>
            </a:r>
            <a:r>
              <a:rPr lang="fi-FI" sz="3000" dirty="0"/>
              <a:t> edustajalla oikeus läsnäoloon ja oikeus kirjata mielipiteensä arviokirjaan</a:t>
            </a:r>
          </a:p>
          <a:p>
            <a:r>
              <a:rPr lang="fi-FI" sz="3000" dirty="0"/>
              <a:t>Maastotarkastuksesta voidaan periä maksu, joka hyvitetään korvauksen yhteydessä</a:t>
            </a:r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62440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8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kalle\1302MAASEUTUPALVELU\VAHINKO- JA RIISTA-ASIAT JA -KUVAT\VAHINKOKUVAT\Petovahinkokuvat\AIEMMAT VUODET\Ärväs Rautavaara, ajokoira\DSC_0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5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kalle\1302MAASEUTUPALVELU\VAHINKO- JA RIISTA-ASIAT JA -KUVAT\VAHINKOKUVAT\Petovahinkokuvat\AIEMMAT VUODET\Ärväs Rautavaara, ajokoira\DSC_0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/>
          <a:stretch/>
        </p:blipFill>
        <p:spPr bwMode="auto">
          <a:xfrm>
            <a:off x="6579355" y="4725144"/>
            <a:ext cx="2385133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836" y="2059"/>
            <a:ext cx="8229600" cy="1143000"/>
          </a:xfrm>
        </p:spPr>
        <p:txBody>
          <a:bodyPr/>
          <a:lstStyle/>
          <a:p>
            <a:r>
              <a:rPr lang="fi-FI" dirty="0"/>
              <a:t>KORVAUS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Korvaus suoritetaan täysimääräisenä, jos korvauksen määrä ylittää </a:t>
            </a:r>
            <a:r>
              <a:rPr lang="fi-FI" dirty="0">
                <a:solidFill>
                  <a:srgbClr val="FF0000"/>
                </a:solidFill>
              </a:rPr>
              <a:t>170 € .</a:t>
            </a:r>
            <a:endParaRPr lang="fi-FI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Viljelyvahingosta korvataan menetetyn sadon arvo sekä puutarha- ja taimitarhakasvien käypä arvo vähennettynä sadonkorjuu- ym. kuluilla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Riistaeläimen kotieläimelle aiheutunut vahinko korvataan asetuksen mukaisesti (834/2018)</a:t>
            </a:r>
            <a:endParaRPr lang="fi-FI" dirty="0">
              <a:solidFill>
                <a:srgbClr val="CC0099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Irtaimistovahingoista korjauskustannukset  (esim. koiratutkan korjauskulut)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28" y="6062440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4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Vahingonkärsijän vastuu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Vahingonkärsijä on käytettävissä olevien kohtuullisin keinoin pyrkinyt estämään vahingon syntyminen tai sen laajeneminen (Riistavahinkolaki 8§)</a:t>
            </a:r>
          </a:p>
          <a:p>
            <a:pPr marL="0" indent="0">
              <a:buNone/>
            </a:pPr>
            <a:r>
              <a:rPr lang="fi-FI" dirty="0"/>
              <a:t>Esim.</a:t>
            </a:r>
          </a:p>
          <a:p>
            <a:r>
              <a:rPr lang="fi-FI" dirty="0"/>
              <a:t>Mehiläistarhojen aitaus</a:t>
            </a:r>
          </a:p>
          <a:p>
            <a:r>
              <a:rPr lang="fi-FI" dirty="0"/>
              <a:t>Petoaidat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67627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5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KARHU JA TUOREREHUPAALIT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Korvaus 0,04 € / kg</a:t>
            </a:r>
          </a:p>
          <a:p>
            <a:r>
              <a:rPr lang="fi-FI" sz="2800" dirty="0"/>
              <a:t>Korvattavia paaleja oltava 170 euron edestä / vuosi</a:t>
            </a:r>
          </a:p>
          <a:p>
            <a:r>
              <a:rPr lang="fi-FI" sz="2800" dirty="0"/>
              <a:t>Aina kuitenkin ilmoitus maaseutuelinkeinoviranomaiselle </a:t>
            </a:r>
          </a:p>
          <a:p>
            <a:pPr marL="0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	 vahinkoja voi tulla myöhemmin lisää</a:t>
            </a:r>
            <a:endParaRPr lang="fi-FI" sz="2800" dirty="0"/>
          </a:p>
          <a:p>
            <a:pPr marL="0" indent="0">
              <a:buNone/>
            </a:pPr>
            <a:r>
              <a:rPr lang="fi-FI" sz="2800" dirty="0">
                <a:sym typeface="Wingdings" panose="05000000000000000000" pitchFamily="2" charset="2"/>
              </a:rPr>
              <a:t>	 merkintä riistavahinkorekisteriin</a:t>
            </a:r>
          </a:p>
          <a:p>
            <a:r>
              <a:rPr lang="fi-FI" sz="2800" b="1" dirty="0"/>
              <a:t>Ruokaviraston määräyskokoelma nro 7/2020</a:t>
            </a:r>
            <a:endParaRPr lang="fi-FI" sz="2800" dirty="0"/>
          </a:p>
          <a:p>
            <a:endParaRPr lang="fi-FI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67627"/>
            <a:ext cx="2185416" cy="6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76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319</Words>
  <Application>Microsoft Office PowerPoint</Application>
  <PresentationFormat>Näytössä katseltava diaesitys (4:3)</PresentationFormat>
  <Paragraphs>83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Office-teema</vt:lpstr>
      <vt:lpstr>RIISTAVAHINGOT</vt:lpstr>
      <vt:lpstr>RIISTAELÄINVAHINGOT</vt:lpstr>
      <vt:lpstr>KUKA KORVAA / PÄÄTTÄÄ</vt:lpstr>
      <vt:lpstr>KORVAUSMENETTELY</vt:lpstr>
      <vt:lpstr> MAASTOTARKASTUS </vt:lpstr>
      <vt:lpstr>PowerPoint-esitys</vt:lpstr>
      <vt:lpstr>KORVAUS</vt:lpstr>
      <vt:lpstr>Vahingonkärsijän vastuu</vt:lpstr>
      <vt:lpstr>KARHU JA TUOREREHUPAALIT</vt:lpstr>
      <vt:lpstr>PowerPoint-esitys</vt:lpstr>
      <vt:lpstr>HIRVET MANSIKKAPELLOSSA</vt:lpstr>
      <vt:lpstr>PowerPoint-esitys</vt:lpstr>
      <vt:lpstr>HIRVI TAI KARHU KAURAPELLOSSA</vt:lpstr>
      <vt:lpstr>KARHU MEHILÄISPESILLÄ</vt:lpstr>
      <vt:lpstr>PowerPoint-esitys</vt:lpstr>
      <vt:lpstr>PowerPoint-esitys</vt:lpstr>
      <vt:lpstr>KOIRAN KORVAUSARVO</vt:lpstr>
      <vt:lpstr>KORVAUKSEN HYLKÄÄMINEN / ALENTAMINEN</vt:lpstr>
      <vt:lpstr>HYÖDYLLISIÄ LINKKEJÄ</vt:lpstr>
    </vt:vector>
  </TitlesOfParts>
  <Company>Siilinjärven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RIISTAELÄINVAHINGOT</dc:title>
  <dc:creator>Kontro, Harri</dc:creator>
  <cp:lastModifiedBy>Heikkinen Anne-Mari</cp:lastModifiedBy>
  <cp:revision>74</cp:revision>
  <dcterms:created xsi:type="dcterms:W3CDTF">2018-09-19T07:37:50Z</dcterms:created>
  <dcterms:modified xsi:type="dcterms:W3CDTF">2020-05-07T12:28:06Z</dcterms:modified>
</cp:coreProperties>
</file>