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30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66230" autoAdjust="0"/>
  </p:normalViewPr>
  <p:slideViewPr>
    <p:cSldViewPr snapToGrid="0">
      <p:cViewPr varScale="1">
        <p:scale>
          <a:sx n="45" d="100"/>
          <a:sy n="45" d="100"/>
        </p:scale>
        <p:origin x="142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9F661-31E9-41B6-B9C5-08992F2EDB4E}" type="datetimeFigureOut">
              <a:rPr lang="fi-FI" smtClean="0"/>
              <a:t>24.4.2020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860AC3-0562-45C4-B8BB-E61E75EDB9B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5627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uokavirasto.fi/viljelijat/tuet-ja-rahoitus/luonnonmukainen-tuotanto/myyntikasvivaatimus-koskee-myos-osaa-kotielaintiloista-vuonna-2020/" TargetMode="External"/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dirty="0" smtClean="0"/>
              <a:t>Kaikki voivat halutessaan jatkaa sitoumustaan.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dirty="0" smtClean="0"/>
              <a:t>Toimenpiteestä luopuminen on mahdollista vain lomakkeella 479, muut vaihto- ja luopumismahdollisuudet edelleen voimassa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i-FI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dirty="0" smtClean="0"/>
              <a:t>Sitoumus päättyy ilman takaisinperintää, jos viljelijä ei jatka sitoumusta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i-FI" dirty="0" smtClean="0"/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i-FI" dirty="0" smtClean="0"/>
              <a:t>Uusia sitoumuksia ei ole tehty vuoden 2015 jälkeen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60AC3-0562-45C4-B8BB-E61E75EDB9BE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5198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 smtClean="0"/>
              <a:t>Suojavyöhyke voi olla edelleen myös valtaojan varrella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60AC3-0562-45C4-B8BB-E61E75EDB9BE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7954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dirty="0" smtClean="0"/>
              <a:t>Korvauksen takaisinperintä vuoteen 2015 saakka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i-FI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dirty="0" smtClean="0"/>
              <a:t>Lohkon hallinnan tai koko tilan hallinnan vaihtuessa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60AC3-0562-45C4-B8BB-E61E75EDB9BE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83244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i-FI" dirty="0" smtClean="0"/>
              <a:t>Voi luopua toimenpiteistä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i-FI" dirty="0" smtClean="0"/>
              <a:t>Ei tarvitse tehdä 5-v. viljelykiertosuunnitelmaa, koulutusvaatimusta tai peltomaan laatutestiä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i-FI" dirty="0" smtClean="0"/>
              <a:t>Nämä maaseutuohjelman muutoksia myös, jotka liittyy jatkovuoteen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i-FI" dirty="0" smtClean="0"/>
              <a:t>Saneerauskasvi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i-FI" dirty="0" smtClean="0"/>
              <a:t>Muutetaan asetuksen kiinteät vuodet 2015-2017, ”jonakin kolmena edellisenä vuonna”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i-FI" dirty="0" smtClean="0"/>
              <a:t>Tarkoittaa, että v. 2020 vuodet ovat 2017, 2018 tai 2019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60AC3-0562-45C4-B8BB-E61E75EDB9BE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89003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i-FI" dirty="0" smtClean="0"/>
              <a:t>Voi luopua toimenpiteistä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i-FI" dirty="0" smtClean="0"/>
              <a:t>Ei tarvitse tehdä 5-v. viljelykiertosuunnitelmaa, koulutusvaatimusta tai peltomaan laatutestiä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i-FI" dirty="0" smtClean="0"/>
              <a:t>Nämä maaseutuohjelman muutoksia myös, jotka liittyy jatkovuoteen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i-FI" dirty="0" smtClean="0"/>
              <a:t>Saneerauskasvi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i-FI" dirty="0" smtClean="0"/>
              <a:t>Muutetaan asetuksen kiinteät vuodet 2015-2017, ”jonakin kolmena edellisenä vuonna”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i-FI" dirty="0" smtClean="0"/>
              <a:t>Tarkoittaa, että v. 2020 vuodet ovat 2017, 2018 tai 2019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60AC3-0562-45C4-B8BB-E61E75EDB9BE}" type="slidenum">
              <a:rPr lang="fi-FI" smtClean="0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3383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>
                <a:hlinkClick r:id="rId3"/>
              </a:rPr>
              <a:t>https://www.ruokavirasto.fi/viljelijat/tuet-ja-rahoitus/luonnonmukainen-tuotanto/myyntikasvivaatimus-koskee-myos-osaa-kotielaintiloista-vuonna-2020/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60AC3-0562-45C4-B8BB-E61E75EDB9BE}" type="slidenum">
              <a:rPr lang="fi-FI" smtClean="0"/>
              <a:t>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8963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Tukitiedotus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16.4.2020</a:t>
            </a:r>
          </a:p>
          <a:p>
            <a:r>
              <a:rPr lang="fi-FI" dirty="0" smtClean="0"/>
              <a:t>Anni Heiskanen</a:t>
            </a:r>
          </a:p>
          <a:p>
            <a:r>
              <a:rPr lang="fi-FI" dirty="0" err="1" smtClean="0"/>
              <a:t>Ylä</a:t>
            </a:r>
            <a:r>
              <a:rPr lang="fi-FI" smtClean="0"/>
              <a:t>-Savon maaseutupalvelut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05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Tukimuutokset vuodelle 2020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dirty="0">
                <a:latin typeface="+mj-lt"/>
                <a:ea typeface="Georgia" panose="02040502050405020303" pitchFamily="18" charset="0"/>
                <a:cs typeface="Georgia" panose="02040502050405020303" pitchFamily="18" charset="0"/>
              </a:rPr>
              <a:t>Sitoumuksen jatkaminen</a:t>
            </a:r>
          </a:p>
          <a:p>
            <a:pPr lvl="1"/>
            <a:r>
              <a:rPr lang="fi-FI" altLang="fi-FI" dirty="0">
                <a:latin typeface="+mj-lt"/>
                <a:ea typeface="Georgia" panose="02040502050405020303" pitchFamily="18" charset="0"/>
                <a:cs typeface="Georgia" panose="02040502050405020303" pitchFamily="18" charset="0"/>
              </a:rPr>
              <a:t>Yhden vuoden jatkositoumus</a:t>
            </a:r>
          </a:p>
          <a:p>
            <a:pPr lvl="1"/>
            <a:r>
              <a:rPr lang="fi-FI" altLang="fi-FI" dirty="0" err="1">
                <a:latin typeface="+mj-lt"/>
                <a:ea typeface="Georgia" panose="02040502050405020303" pitchFamily="18" charset="0"/>
                <a:cs typeface="Georgia" panose="02040502050405020303" pitchFamily="18" charset="0"/>
              </a:rPr>
              <a:t>Vipussa</a:t>
            </a:r>
            <a:r>
              <a:rPr lang="fi-FI" altLang="fi-FI" dirty="0">
                <a:latin typeface="+mj-lt"/>
                <a:ea typeface="Georgia" panose="02040502050405020303" pitchFamily="18" charset="0"/>
                <a:cs typeface="Georgia" panose="02040502050405020303" pitchFamily="18" charset="0"/>
              </a:rPr>
              <a:t> tai lomakkeella 101B</a:t>
            </a:r>
          </a:p>
          <a:p>
            <a:pPr lvl="1"/>
            <a:r>
              <a:rPr lang="fi-FI" altLang="fi-FI" dirty="0">
                <a:latin typeface="+mj-lt"/>
                <a:ea typeface="Georgia" panose="02040502050405020303" pitchFamily="18" charset="0"/>
                <a:cs typeface="Georgia" panose="02040502050405020303" pitchFamily="18" charset="0"/>
              </a:rPr>
              <a:t>Voit luopua jatkon yhteydessä toimenpiteistä lomakkeella 479 </a:t>
            </a:r>
          </a:p>
          <a:p>
            <a:pPr lvl="1"/>
            <a:endParaRPr lang="fi-FI" altLang="fi-FI" dirty="0">
              <a:latin typeface="+mj-lt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r>
              <a:rPr lang="fi-FI" altLang="fi-FI" dirty="0">
                <a:latin typeface="+mj-lt"/>
                <a:ea typeface="Georgia" panose="02040502050405020303" pitchFamily="18" charset="0"/>
                <a:cs typeface="Georgia" panose="02040502050405020303" pitchFamily="18" charset="0"/>
              </a:rPr>
              <a:t>Jos et jatka sitoumusta -&gt; sitoumus päättyy ilman seuraamuksia</a:t>
            </a:r>
          </a:p>
          <a:p>
            <a:endParaRPr lang="fi-FI" altLang="fi-FI" dirty="0">
              <a:latin typeface="+mj-lt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r>
              <a:rPr lang="fi-FI" altLang="fi-FI" dirty="0">
                <a:latin typeface="+mj-lt"/>
                <a:ea typeface="Georgia" panose="02040502050405020303" pitchFamily="18" charset="0"/>
                <a:cs typeface="Georgia" panose="02040502050405020303" pitchFamily="18" charset="0"/>
              </a:rPr>
              <a:t>Ei uusia 5-vuotisia sitoumuksia</a:t>
            </a:r>
          </a:p>
          <a:p>
            <a:pPr lvl="1"/>
            <a:r>
              <a:rPr lang="fi-FI" altLang="fi-FI" dirty="0">
                <a:latin typeface="+mj-lt"/>
                <a:ea typeface="Georgia" panose="02040502050405020303" pitchFamily="18" charset="0"/>
                <a:cs typeface="Georgia" panose="02040502050405020303" pitchFamily="18" charset="0"/>
              </a:rPr>
              <a:t>Voimassa olevan sitoumuksen jako ja siirto ovat mahdollisia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06879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Tukimuutokset vuodelle 2020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  <a:defRPr/>
            </a:pPr>
            <a:r>
              <a:rPr lang="fi-FI" dirty="0"/>
              <a:t>Sitoumuksen velvoitteet ja oikeudet jatkuvat samanlaisina edelleen v. 2020</a:t>
            </a:r>
          </a:p>
          <a:p>
            <a:r>
              <a:rPr lang="fi-FI" dirty="0"/>
              <a:t>Keväällä 2019 suunnitellut rajoitteet eivät toteudu vuonna 2020 </a:t>
            </a:r>
          </a:p>
          <a:p>
            <a:pPr lvl="1"/>
            <a:r>
              <a:rPr lang="fi-FI" dirty="0"/>
              <a:t>Korvaustasot säilyvät kaikissa toimenpiteissä ennallaan</a:t>
            </a:r>
          </a:p>
          <a:p>
            <a:pPr lvl="1"/>
            <a:r>
              <a:rPr lang="fi-FI" dirty="0"/>
              <a:t>Maksettavaa alan määrää ei rajoiteta aiemmasta (esimerkiksi luonnonhoitopeltonurmista maksetaan korvausta koko maassa kuten aiemmin)</a:t>
            </a:r>
          </a:p>
          <a:p>
            <a:pPr lvl="1"/>
            <a:r>
              <a:rPr lang="fi-FI" dirty="0"/>
              <a:t>Suojavyöhykealaa ei rajoiteta, eli kaikki vuonna 2019 suojavyöhykettä olleet alat voit ilmoittaa suojavyöhykkeenä myös vuonna 2020.</a:t>
            </a:r>
          </a:p>
          <a:p>
            <a:pPr>
              <a:buFont typeface="Arial"/>
              <a:buChar char="•"/>
              <a:defRPr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8448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Tukimuutokset vuodelle 2020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Toimenpiteestä luopuminen jatkon yhteydessä</a:t>
            </a:r>
          </a:p>
          <a:p>
            <a:pPr lvl="1"/>
            <a:r>
              <a:rPr lang="fi-FI" dirty="0"/>
              <a:t>Voit luopua sitoumukselle valitusta lohkokohtaisesta toimenpiteestä ilmoittamalla siitä päätukihaussa lomakkeella 479. </a:t>
            </a:r>
          </a:p>
          <a:p>
            <a:pPr lvl="1"/>
            <a:r>
              <a:rPr lang="fi-FI" dirty="0"/>
              <a:t>Et voi vaihtaa tai lisätä toimenpiteitä jatkovuoden perusteella.</a:t>
            </a:r>
          </a:p>
          <a:p>
            <a:pPr lvl="1"/>
            <a:r>
              <a:rPr lang="fi-FI" dirty="0"/>
              <a:t>Jos haluat luopua esim. suojavyöhykkeen toteuttamisesta lohkoillasi, sinun pitää luopua ympäristönhoitonurmet-toimenpiteestä, jolloin luovut myös luonnonhoitopeltonurmen ja monivuotisen ympäristönurmen toteuttamisesta.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514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Tukimuutokset vuodelle 2020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Yksittäiseltä lohkolta joudut palauttamaan </a:t>
            </a:r>
            <a:r>
              <a:rPr lang="fi-FI" dirty="0" smtClean="0"/>
              <a:t>korvauksen </a:t>
            </a:r>
            <a:r>
              <a:rPr lang="fi-FI" dirty="0"/>
              <a:t>silloin, jos lohko säilyy omassa hallinnassasi vuonna 2020 ja </a:t>
            </a:r>
          </a:p>
          <a:p>
            <a:pPr lvl="1"/>
            <a:r>
              <a:rPr lang="fi-FI" dirty="0"/>
              <a:t>poistat lohkon ympäristösitoumuksesta (esimerkiksi metsität lohkon)</a:t>
            </a:r>
          </a:p>
          <a:p>
            <a:pPr lvl="1"/>
            <a:r>
              <a:rPr lang="fi-FI" dirty="0"/>
              <a:t>et enää toteuta sitoumuskauden mittaiseksi tarkoitettua toimenpidettä (esimerkiksi otat ilmoittamasi suojavyöhykkeen muuhun viljelyyn)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Huomaa! Lohkon hallinnan vaihtuessa, monivuotista toimenpidettä (esimerkiksi suojavyöhyke) ei tarvitse jatkaa. Sen päättämisestä ei aiheudu seuraamusta edelliselle viljelijälle.</a:t>
            </a:r>
          </a:p>
          <a:p>
            <a:endParaRPr lang="fi-FI" altLang="fi-FI" dirty="0">
              <a:latin typeface="Calibri" panose="020F0502020204030204" pitchFamily="34" charset="0"/>
              <a:ea typeface="Georgia" panose="02040502050405020303" pitchFamily="18" charset="0"/>
              <a:cs typeface="Georgia" panose="02040502050405020303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6231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Tukimuutokset vuodelle 2020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  <a:defRPr/>
            </a:pPr>
            <a:r>
              <a:rPr lang="fi-FI" dirty="0"/>
              <a:t>Sitoumuksen ehdot voimassa 30.4.2020 saakka, vaikka et jatka sitoumusta</a:t>
            </a:r>
          </a:p>
          <a:p>
            <a:pPr marL="0" indent="0">
              <a:buNone/>
              <a:defRPr/>
            </a:pPr>
            <a:endParaRPr lang="fi-FI" dirty="0"/>
          </a:p>
          <a:p>
            <a:pPr>
              <a:buFont typeface="Arial"/>
              <a:buChar char="•"/>
              <a:defRPr/>
            </a:pPr>
            <a:r>
              <a:rPr lang="fi-FI" dirty="0"/>
              <a:t>Esim. suojavyöhyke tulee pitää 30.4.2020 kasvipeitteisenä</a:t>
            </a:r>
          </a:p>
          <a:p>
            <a:pPr lvl="1">
              <a:buFont typeface="Arial"/>
              <a:buChar char="•"/>
              <a:defRPr/>
            </a:pPr>
            <a:r>
              <a:rPr lang="fi-FI" dirty="0"/>
              <a:t>Ei mekaanista tai kemiallista päättämistä</a:t>
            </a:r>
          </a:p>
          <a:p>
            <a:pPr lvl="1">
              <a:buFont typeface="Arial"/>
              <a:buChar char="•"/>
              <a:defRPr/>
            </a:pPr>
            <a:r>
              <a:rPr lang="fi-FI" dirty="0"/>
              <a:t>Koskee myös hallinnanmuutostilanteita</a:t>
            </a:r>
          </a:p>
          <a:p>
            <a:pPr>
              <a:buFont typeface="Arial"/>
              <a:buChar char="•"/>
              <a:defRPr/>
            </a:pPr>
            <a:endParaRPr lang="fi-FI" dirty="0"/>
          </a:p>
          <a:p>
            <a:pPr>
              <a:buFont typeface="Arial"/>
              <a:buChar char="•"/>
              <a:defRPr/>
            </a:pPr>
            <a:r>
              <a:rPr lang="fi-FI" dirty="0"/>
              <a:t>Tuensaaja 2019 on vastuussa siitä, että sitoumusvuoden ehdot täyttyy sitoumuskauden loppuun (esim. kasvipeite)</a:t>
            </a:r>
          </a:p>
          <a:p>
            <a:pPr>
              <a:buFont typeface="Arial"/>
              <a:buChar char="•"/>
              <a:defRPr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2344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Säädösmuutoksia </a:t>
            </a:r>
            <a:r>
              <a:rPr lang="fi-FI" dirty="0" err="1"/>
              <a:t>VNa</a:t>
            </a:r>
            <a:r>
              <a:rPr lang="fi-FI" dirty="0"/>
              <a:t> 235/2015, muutos 94/2020)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 err="1" smtClean="0"/>
              <a:t>Vna</a:t>
            </a:r>
            <a:r>
              <a:rPr lang="fi-FI" dirty="0" smtClean="0"/>
              <a:t> ympäristökorvauksesta </a:t>
            </a:r>
            <a:r>
              <a:rPr lang="fi-FI" dirty="0"/>
              <a:t>annetun valtioneuvoston asetuksen muuttamisesta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Voi luopua toimenpiteistä jatkovuoden takia</a:t>
            </a:r>
          </a:p>
          <a:p>
            <a:pPr lvl="1"/>
            <a:r>
              <a:rPr lang="fi-FI" dirty="0"/>
              <a:t>Ei tarvitse tehdä 5-v. viljelykiertosuunnitelmaa, koulutusvaatimusta tai peltomaan laatutestiä jatkovuoden takia</a:t>
            </a:r>
          </a:p>
          <a:p>
            <a:pPr lvl="2"/>
            <a:r>
              <a:rPr lang="fi-FI" dirty="0"/>
              <a:t>Koulutusvaatimus tulee kuitenkin täyttää, jos peltojen hallinta on siirretty v. 2019 puolella</a:t>
            </a:r>
          </a:p>
          <a:p>
            <a:pPr lvl="2"/>
            <a:r>
              <a:rPr lang="fi-FI" dirty="0"/>
              <a:t>Jos peltojen hallinta on siirretty v. 2020 puolella, koulutusvaatimusta ei tarvitse suorittaa</a:t>
            </a:r>
          </a:p>
          <a:p>
            <a:pPr lvl="1"/>
            <a:r>
              <a:rPr lang="fi-FI" dirty="0"/>
              <a:t>Saneerauskasvi: perunaa, sokerijuurikasta tai avomaan puutarhakasveja tulee olla viljelty alalla jonakin kolmena aiempana vuonna</a:t>
            </a:r>
          </a:p>
          <a:p>
            <a:pPr lvl="1"/>
            <a:r>
              <a:rPr lang="fi-FI" dirty="0"/>
              <a:t>Muutoksia lukuun ottamatta sitoumuksen ehdot säilyvät jatkovuonna ennallaan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4951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Säädösmuutoksia </a:t>
            </a:r>
            <a:r>
              <a:rPr lang="fi-FI" dirty="0" err="1"/>
              <a:t>VNa</a:t>
            </a:r>
            <a:r>
              <a:rPr lang="fi-FI" dirty="0"/>
              <a:t> 235/2015, muutos 94/2020)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 err="1" smtClean="0"/>
              <a:t>Vna</a:t>
            </a:r>
            <a:r>
              <a:rPr lang="fi-FI" dirty="0" smtClean="0"/>
              <a:t> ympäristökorvauksesta </a:t>
            </a:r>
            <a:r>
              <a:rPr lang="fi-FI" dirty="0"/>
              <a:t>annetun valtioneuvoston asetuksen muuttamisesta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Voi luopua toimenpiteistä jatkovuoden takia</a:t>
            </a:r>
          </a:p>
          <a:p>
            <a:pPr lvl="1"/>
            <a:r>
              <a:rPr lang="fi-FI" dirty="0"/>
              <a:t>Ei tarvitse tehdä 5-v. viljelykiertosuunnitelmaa, koulutusvaatimusta tai peltomaan laatutestiä jatkovuoden takia</a:t>
            </a:r>
          </a:p>
          <a:p>
            <a:pPr lvl="2"/>
            <a:r>
              <a:rPr lang="fi-FI" dirty="0"/>
              <a:t>Koulutusvaatimus tulee kuitenkin täyttää, jos peltojen hallinta on siirretty v. 2019 puolella</a:t>
            </a:r>
          </a:p>
          <a:p>
            <a:pPr lvl="2"/>
            <a:r>
              <a:rPr lang="fi-FI" dirty="0"/>
              <a:t>Jos peltojen hallinta on siirretty v. 2020 puolella, koulutusvaatimusta ei tarvitse suorittaa</a:t>
            </a:r>
          </a:p>
          <a:p>
            <a:pPr lvl="1"/>
            <a:r>
              <a:rPr lang="fi-FI" dirty="0"/>
              <a:t>Saneerauskasvi: perunaa, sokerijuurikasta tai avomaan puutarhakasveja tulee olla viljelty alalla jonakin kolmena aiempana vuonna</a:t>
            </a:r>
          </a:p>
          <a:p>
            <a:pPr lvl="1"/>
            <a:r>
              <a:rPr lang="fi-FI" dirty="0"/>
              <a:t>Muutoksia lukuun ottamatta sitoumuksen ehdot säilyvät jatkovuonna ennallaan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099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Säädösmuutoksia </a:t>
            </a:r>
            <a:r>
              <a:rPr lang="fi-FI" dirty="0" err="1"/>
              <a:t>Vna</a:t>
            </a:r>
            <a:r>
              <a:rPr lang="fi-FI" dirty="0"/>
              <a:t> 97/2020 (”Hakuasetus”)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Vna</a:t>
            </a:r>
            <a:r>
              <a:rPr lang="fi-FI" dirty="0" smtClean="0"/>
              <a:t> ”Hakuasetus</a:t>
            </a:r>
            <a:r>
              <a:rPr lang="fi-FI" dirty="0"/>
              <a:t>”, jossa mainitaan mitä voi hakea </a:t>
            </a:r>
          </a:p>
          <a:p>
            <a:pPr lvl="1"/>
            <a:r>
              <a:rPr lang="fi-FI" dirty="0"/>
              <a:t>Ei uusia ympäristösitoumuksia</a:t>
            </a:r>
          </a:p>
          <a:p>
            <a:pPr lvl="2"/>
            <a:r>
              <a:rPr lang="fi-FI" dirty="0"/>
              <a:t>(Siirtää ja jakaa voi, kuten ennenkin)</a:t>
            </a:r>
          </a:p>
          <a:p>
            <a:pPr lvl="1"/>
            <a:r>
              <a:rPr lang="fi-FI" dirty="0"/>
              <a:t>Ei uutta alaa ympäristösitoumuksiin</a:t>
            </a:r>
          </a:p>
          <a:p>
            <a:pPr lvl="2"/>
            <a:r>
              <a:rPr lang="fi-FI" dirty="0"/>
              <a:t>Tilusjärjestelyaloja voi kuitenkin liittää enintään 5 ha (1 ha, jos tilalla alle 5 ha)</a:t>
            </a:r>
          </a:p>
          <a:p>
            <a:pPr lvl="2"/>
            <a:r>
              <a:rPr lang="fi-FI" dirty="0"/>
              <a:t>(Korvauskelpoisuuden vaihdon kautta voi liittää)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6592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Ympäristösopimukset v. 2020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fi-FI" dirty="0" smtClean="0"/>
              <a:t>Uudet sopimukset</a:t>
            </a:r>
          </a:p>
          <a:p>
            <a:pPr lvl="1"/>
            <a:r>
              <a:rPr lang="fi-FI" dirty="0" smtClean="0"/>
              <a:t>Haetaan </a:t>
            </a:r>
            <a:r>
              <a:rPr lang="fi-FI" dirty="0"/>
              <a:t>lomakkeilla 253 ja 262</a:t>
            </a:r>
          </a:p>
          <a:p>
            <a:pPr lvl="0"/>
            <a:r>
              <a:rPr lang="fi-FI" dirty="0"/>
              <a:t>Uutta Kosteikkojen hoitosopimusta voi hakea, jos: </a:t>
            </a:r>
          </a:p>
          <a:p>
            <a:pPr lvl="1"/>
            <a:r>
              <a:rPr lang="fi-FI" dirty="0"/>
              <a:t>tuenhakija on toteuttanut alueella Ei-tuotannollisen investoinnin</a:t>
            </a:r>
          </a:p>
          <a:p>
            <a:pPr lvl="1"/>
            <a:r>
              <a:rPr lang="fi-FI" dirty="0"/>
              <a:t>edellisen ohjelmakauden mukainen erityistukisopimus </a:t>
            </a:r>
            <a:r>
              <a:rPr lang="fi-FI" i="1" dirty="0"/>
              <a:t>Monivaikutteisen kosteikon hoidosta tai Kosteikon perustamisen ja hoito 20 v. </a:t>
            </a:r>
            <a:r>
              <a:rPr lang="fi-FI" dirty="0"/>
              <a:t>on päättynyt vuonna </a:t>
            </a:r>
            <a:r>
              <a:rPr lang="fi-FI" i="1" dirty="0"/>
              <a:t>2018,2019 tai päättyy vuonna 2020.</a:t>
            </a:r>
          </a:p>
          <a:p>
            <a:pPr lvl="0"/>
            <a:r>
              <a:rPr lang="fi-FI" dirty="0"/>
              <a:t>Uutta Maatalousluonnon monimuotoisuuden ja maiseman hoito sopimusta voi hakea, jos:</a:t>
            </a:r>
          </a:p>
          <a:p>
            <a:pPr lvl="1"/>
            <a:r>
              <a:rPr lang="fi-FI" dirty="0"/>
              <a:t>tuenhakija on toteuttanut alueella Ei-tuotannollisen investoinnin </a:t>
            </a:r>
          </a:p>
          <a:p>
            <a:pPr lvl="1"/>
            <a:r>
              <a:rPr lang="fi-FI" dirty="0"/>
              <a:t>edellisen ohjelmakauden mukainen erityistukisopimus </a:t>
            </a:r>
            <a:r>
              <a:rPr lang="fi-FI" i="1" dirty="0"/>
              <a:t>Luonnon ja maiseman monimuotoisuuden hoidosta, Luonnon monimuotoisuuden edistäminen 20 v, Maiseman kehittäminen ja hoito 20 v </a:t>
            </a:r>
            <a:r>
              <a:rPr lang="fi-FI" dirty="0"/>
              <a:t>on päättynyt vuonna </a:t>
            </a:r>
            <a:r>
              <a:rPr lang="fi-FI" i="1" dirty="0"/>
              <a:t>2018,2019 tai päättyy vuonna 2020.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0680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Sopimuksen jatkovuoden hakeminen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30.4.2020 päättyvälle Kosteikon hoito ja/tai Maatalousluonnon monimuotoisuuden ja maiseman hoitosopimukselle haetaan jatkovuotta Vipu-palvelussa tai paperilomakkeella 101B.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Alkuperäisrotujen kasvattaminen, jatkovuotta voi hakea sopimuseläinten lisääntymisestä riippumatta 30.4.2020 päättyville sopimuksille Vipu-palvelussa tai paperilomakkeella 101B. Jos tuen hakija ei hae päätukihaussa muita tukia, silloin alkuperäisrotujen jatkovuotta ja maksua haetaan paperilomakkeella 218M.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956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Muista hakea ajoissa- viime tippaan ei kannata jättää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1" y="2133600"/>
            <a:ext cx="9001105" cy="4023756"/>
          </a:xfrm>
        </p:spPr>
        <p:txBody>
          <a:bodyPr>
            <a:normAutofit fontScale="92500"/>
          </a:bodyPr>
          <a:lstStyle/>
          <a:p>
            <a:r>
              <a:rPr lang="fi-FI" dirty="0" smtClean="0"/>
              <a:t>Sähköistä hakemista ei kannata jättää viimeiseen iltaan</a:t>
            </a:r>
          </a:p>
          <a:p>
            <a:pPr lvl="1"/>
            <a:r>
              <a:rPr lang="fi-FI" dirty="0" smtClean="0"/>
              <a:t>Jos tekniikka tökkii, hakemuksen voi jättää seuraavana päivänä vain paperilla ja myöhästyneenä (-1%)</a:t>
            </a:r>
          </a:p>
          <a:p>
            <a:pPr lvl="2"/>
            <a:r>
              <a:rPr lang="fi-FI" dirty="0" smtClean="0"/>
              <a:t>Syynä voi olla esim. tekniset ongelmat tietoliikenneyhteyksissä-&gt; näitä et voi ennakoida</a:t>
            </a:r>
          </a:p>
          <a:p>
            <a:pPr lvl="1"/>
            <a:r>
              <a:rPr lang="fi-FI" dirty="0" smtClean="0"/>
              <a:t>Jos huono tuuri käy, ja sairastut muutamaa päivää ennen viimeistä hakupäivää   -&gt; kuka hoitaa hakemuksen, jos et itse pystykään?</a:t>
            </a:r>
          </a:p>
          <a:p>
            <a:r>
              <a:rPr lang="fi-FI" dirty="0" smtClean="0"/>
              <a:t>Huhtikuussa viimeistään viljelysuunnitelmat valmiiksi</a:t>
            </a:r>
          </a:p>
          <a:p>
            <a:r>
              <a:rPr lang="fi-FI" dirty="0" smtClean="0"/>
              <a:t>Jos valtuutat neuvojan tekemään hakemuksen, on hyvä muistaa että hänkin voi tarvita aikaa jonkin asian selvittämiseen</a:t>
            </a:r>
          </a:p>
          <a:p>
            <a:r>
              <a:rPr lang="fi-FI" dirty="0" smtClean="0"/>
              <a:t>Me tarvitsemme myös aikaa vaikeiden ja monimutkaisten asioiden selvittämiseen</a:t>
            </a:r>
          </a:p>
          <a:p>
            <a:r>
              <a:rPr lang="fi-FI" dirty="0" smtClean="0"/>
              <a:t>Ehdimme kunnissa tutkia Vipuneuvojan huomautukset ja tarvittaessa ottaa yhteyttä hakemuksen tarkentamiseksi ennen hakuajan päättymistä</a:t>
            </a:r>
          </a:p>
        </p:txBody>
      </p:sp>
    </p:spTree>
    <p:extLst>
      <p:ext uri="{BB962C8B-B14F-4D97-AF65-F5344CB8AC3E}">
        <p14:creationId xmlns:p14="http://schemas.microsoft.com/office/powerpoint/2010/main" val="65687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Mihin sitoutuu jatkovuotta hakiessaan?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Olemassa oleviin ehtoihin</a:t>
            </a:r>
          </a:p>
          <a:p>
            <a:r>
              <a:rPr lang="fi-FI" dirty="0"/>
              <a:t>Toteuttamaan sopimukseen liittyvässä hoitosuunnitelmassa yksilöityjä vuosittaisia ja mahdollisesti määrävälein toteutettavia toimenpiteitä. </a:t>
            </a:r>
          </a:p>
          <a:p>
            <a:r>
              <a:rPr lang="fi-FI" dirty="0"/>
              <a:t>Samalla tuenhakija vakuuttaa, että sopimuksiin mahdollisesti sisältyvien vuokralohkojen vuokrasopimukset ovat voimassa jatketun sopimuskauden päättymiseen saakka. </a:t>
            </a:r>
          </a:p>
          <a:p>
            <a:r>
              <a:rPr lang="fi-FI" dirty="0"/>
              <a:t>Alkuperäisrotujen kasvattaminen, jatkovuotta voi vielä käyttää lisäysehdon täyttämiseen. Eläinten lisääntymistä ei vaadita, jos lisäysehto on jo täytetty. Lisääntyminen tarkastellaan ELY-keskuksissa viisivuotisen sopimuskauden, tai jatkovuoden jälkeen.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575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Luomukorvaus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fi-FI" dirty="0"/>
              <a:t>Päättyviin sitoumuksiin haettavissa vuoden jatko </a:t>
            </a:r>
            <a:r>
              <a:rPr lang="fi-FI" dirty="0" err="1"/>
              <a:t>Vipussa</a:t>
            </a:r>
            <a:r>
              <a:rPr lang="fi-FI" dirty="0"/>
              <a:t> ja 101B:llä</a:t>
            </a:r>
          </a:p>
          <a:p>
            <a:pPr marL="0" indent="0">
              <a:buNone/>
              <a:defRPr/>
            </a:pPr>
            <a:endParaRPr lang="fi-FI" sz="1200" dirty="0"/>
          </a:p>
          <a:p>
            <a:pPr>
              <a:defRPr/>
            </a:pPr>
            <a:r>
              <a:rPr lang="fi-FI" dirty="0"/>
              <a:t>Uudet sitoumukset ovat haettavissa lomakkeella 215</a:t>
            </a:r>
          </a:p>
          <a:p>
            <a:pPr>
              <a:defRPr/>
            </a:pPr>
            <a:r>
              <a:rPr lang="fi-FI" dirty="0"/>
              <a:t>Lisäalaa voi liittää vanhaan enintään 5 ha, jos yli 5 ha annettava uusi sitoumus. Jos sitoumusala on alle 5, voi liittää enintään 1 ha.</a:t>
            </a:r>
          </a:p>
          <a:p>
            <a:pPr>
              <a:defRPr/>
            </a:pPr>
            <a:r>
              <a:rPr lang="fi-FI" dirty="0"/>
              <a:t>Tilusjärjestelyaloja voi hakea korvauskelpoiseksi enintään 5 ha/tila</a:t>
            </a:r>
          </a:p>
          <a:p>
            <a:pPr>
              <a:defRPr/>
            </a:pPr>
            <a:endParaRPr lang="fi-FI" dirty="0"/>
          </a:p>
          <a:p>
            <a:pPr>
              <a:defRPr/>
            </a:pPr>
            <a:r>
              <a:rPr lang="fi-FI" dirty="0"/>
              <a:t>Sitoumuksen voi siirtää (</a:t>
            </a:r>
            <a:r>
              <a:rPr lang="fi-FI" dirty="0" err="1"/>
              <a:t>lom</a:t>
            </a:r>
            <a:r>
              <a:rPr lang="fi-FI" dirty="0"/>
              <a:t>. 160), tilatyyppiä vaihtaa (</a:t>
            </a:r>
            <a:r>
              <a:rPr lang="fi-FI" dirty="0" err="1"/>
              <a:t>lom</a:t>
            </a:r>
            <a:r>
              <a:rPr lang="fi-FI" dirty="0"/>
              <a:t>. 215) sekä liittää edellisvuoden luomusitoumuslohkot omalle sitoumukselle ilmoittamalla ne tukihakemuksellaan.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9063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sz="2400" dirty="0"/>
              <a:t>Jatkamisen edellytykset</a:t>
            </a:r>
          </a:p>
          <a:p>
            <a:r>
              <a:rPr lang="fi-FI" sz="2400" dirty="0"/>
              <a:t>Vuonna 2015 sitoutuneet. Jos tila ei noudata myyntikasvivaatimusta, koska pääosa sadosta käytetään omille tavanomaisille eläimille, kolme vaihtoehtoa:</a:t>
            </a:r>
          </a:p>
          <a:p>
            <a:endParaRPr lang="fi-FI" sz="2400" dirty="0"/>
          </a:p>
          <a:p>
            <a:pPr lvl="1"/>
            <a:r>
              <a:rPr lang="fi-FI" sz="2200" dirty="0"/>
              <a:t>Myyntikasveja oltava </a:t>
            </a:r>
            <a:r>
              <a:rPr lang="fi-FI" sz="2200" u="sng" dirty="0"/>
              <a:t>vähintään 30 % sitoumusalasta </a:t>
            </a:r>
            <a:r>
              <a:rPr lang="fi-FI" sz="2200" dirty="0"/>
              <a:t>vuonna 2020.</a:t>
            </a:r>
          </a:p>
          <a:p>
            <a:pPr lvl="1"/>
            <a:r>
              <a:rPr lang="fi-FI" sz="2200" dirty="0"/>
              <a:t>Pääosan rehuista käyttänyt eläinlaji luomuun, kotieläinsitoumus vapaaehtoinen</a:t>
            </a:r>
          </a:p>
          <a:p>
            <a:pPr lvl="1"/>
            <a:r>
              <a:rPr lang="fi-FI" sz="2200" dirty="0"/>
              <a:t>Yhteistyösopimus rehuntuotannosta, jos eläinmäärä laskenut tai pinta-ala kasvanut siten, että yli puolet sadosta toimitettavissa yhteistyötilalle (tarvittaessa oltava todettavissa muistiinpanoista) – Mahdollisuus selvitettävä aina ELY-keskuksesta erikseen</a:t>
            </a:r>
            <a:endParaRPr lang="fi-FI" dirty="0"/>
          </a:p>
          <a:p>
            <a:pPr marL="457200" lvl="1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819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Jatkamisen edellytykset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Vuonna 2015 alkanut luonnonmukaisen kotieläintuotannon sitoumus: sitoumuskauden ajalle päivätty myyntikuitti </a:t>
            </a:r>
            <a:r>
              <a:rPr lang="fi-FI" u="sng" dirty="0"/>
              <a:t>luonnonmukaisesti tuotettujen </a:t>
            </a:r>
            <a:r>
              <a:rPr lang="fi-FI" dirty="0"/>
              <a:t>kotieläinten tai –tuotteiden myynnistä. Palautettava viim. 15.6.</a:t>
            </a:r>
          </a:p>
          <a:p>
            <a:r>
              <a:rPr lang="fi-FI" dirty="0"/>
              <a:t>Kuitin voi palauttaa päätukihakemuksen liitteenä </a:t>
            </a:r>
            <a:r>
              <a:rPr lang="fi-FI" dirty="0" err="1"/>
              <a:t>Vipussa</a:t>
            </a:r>
            <a:r>
              <a:rPr lang="fi-FI" dirty="0"/>
              <a:t>, muutoin palautus ELY-keskukseen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9980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Jatkamisen edellytykset</a:t>
            </a:r>
          </a:p>
          <a:p>
            <a:r>
              <a:rPr lang="fi-FI" dirty="0"/>
              <a:t>Ehdot koskevat tiloja, vaikka vuonna 2015 annettu sitoumus on korvattu uudella</a:t>
            </a:r>
          </a:p>
          <a:p>
            <a:r>
              <a:rPr lang="fi-FI" dirty="0" smtClean="0"/>
              <a:t>Jos myyntikasvivaatimus ei täyty, </a:t>
            </a:r>
            <a:r>
              <a:rPr lang="fi-FI" dirty="0"/>
              <a:t>k</a:t>
            </a:r>
            <a:r>
              <a:rPr lang="fi-FI" dirty="0" smtClean="0"/>
              <a:t>esken </a:t>
            </a:r>
            <a:r>
              <a:rPr lang="fi-FI" dirty="0"/>
              <a:t>oleva sitoumus raukeaa, maksettuja korvauksia ei tarvitse palauttaa. Myös 2019 loppuosa maksetaan. Tila ei voi hakea seuraavan kahden vuoden aikana luomusitoumusta</a:t>
            </a:r>
            <a:r>
              <a:rPr lang="fi-FI" dirty="0" smtClean="0"/>
              <a:t>.</a:t>
            </a:r>
            <a:endParaRPr lang="fi-FI" dirty="0"/>
          </a:p>
          <a:p>
            <a:r>
              <a:rPr lang="fi-FI" dirty="0"/>
              <a:t>Jatkettaessa voi lohkoja poistua sitoumukselta ainoastaan hallinnan vaihtuessa tai korvaukset palauttamalla</a:t>
            </a:r>
          </a:p>
          <a:p>
            <a:r>
              <a:rPr lang="fi-FI" dirty="0"/>
              <a:t>Jos tilalla on jo sitoumus </a:t>
            </a:r>
            <a:r>
              <a:rPr lang="fi-FI" u="sng" dirty="0"/>
              <a:t>on haettava jatkoa</a:t>
            </a:r>
            <a:r>
              <a:rPr lang="fi-FI" dirty="0"/>
              <a:t>, ei uutta sitoumusta (pl. mahdolliset &gt; 5 ha lisäalat)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8715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sz="2400" dirty="0"/>
              <a:t>Myyntikasveja on oltava keskimäärin 30 % vuosina, joita vaatimus koskettaa. </a:t>
            </a:r>
          </a:p>
          <a:p>
            <a:r>
              <a:rPr lang="fi-FI" sz="2400" dirty="0"/>
              <a:t>Myyntikasviluettelo sitoumusehtojen liitteessä</a:t>
            </a:r>
          </a:p>
          <a:p>
            <a:r>
              <a:rPr lang="fi-FI" sz="2400" dirty="0"/>
              <a:t>Jos myyntikasvina on seoskasvusto, tulee valkuaiskasvien olla myyntikasvilistalla mainittuja kasveja -&gt; lisätiedoissa ilmoitus kasvilajista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sz="2400" dirty="0"/>
              <a:t>Esimerkit</a:t>
            </a:r>
          </a:p>
          <a:p>
            <a:r>
              <a:rPr lang="fi-FI" sz="2400" dirty="0"/>
              <a:t>Ensimmäinen sitoumus annettu 2015 </a:t>
            </a:r>
            <a:r>
              <a:rPr lang="fi-FI" sz="2400" dirty="0">
                <a:sym typeface="Wingdings" panose="05000000000000000000" pitchFamily="2" charset="2"/>
              </a:rPr>
              <a:t> lasketaan vuosilta 18, 19 ja 20.</a:t>
            </a:r>
          </a:p>
          <a:p>
            <a:r>
              <a:rPr lang="fi-FI" sz="2400" dirty="0"/>
              <a:t>Sitoumus 2015, sopimus vuodesta 2013 </a:t>
            </a:r>
            <a:r>
              <a:rPr lang="fi-FI" sz="2400" dirty="0">
                <a:sym typeface="Wingdings" panose="05000000000000000000" pitchFamily="2" charset="2"/>
              </a:rPr>
              <a:t> lasketaan 2016-2020</a:t>
            </a:r>
          </a:p>
          <a:p>
            <a:r>
              <a:rPr lang="fi-FI" sz="2400" dirty="0">
                <a:sym typeface="Wingdings" panose="05000000000000000000" pitchFamily="2" charset="2"/>
              </a:rPr>
              <a:t>Tav.om. kotieläimet ja sitoumus 2015  Vuonna 2020</a:t>
            </a:r>
          </a:p>
          <a:p>
            <a:pPr lvl="1"/>
            <a:r>
              <a:rPr lang="fi-FI" dirty="0"/>
              <a:t>Seuraavina vuosina keskiarvona 2020-2021, 2020-n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7966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Tarkkana lohkoilmoituksissa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Korvauskelpoisten lohkojen rajakorjauksissa /jaoissa/yhdistämisissä et voi lisätä lohkon pinta-alaa</a:t>
            </a:r>
          </a:p>
          <a:p>
            <a:r>
              <a:rPr lang="fi-FI" dirty="0" smtClean="0"/>
              <a:t>Älä käytä paperihakemuksissa vanhoja karttoja ja digialoja</a:t>
            </a:r>
          </a:p>
          <a:p>
            <a:r>
              <a:rPr lang="fi-FI" dirty="0" smtClean="0"/>
              <a:t>Ilmoita ympäristösopimuslohkojen kasvikoodit oikein</a:t>
            </a:r>
          </a:p>
          <a:p>
            <a:r>
              <a:rPr lang="fi-FI" dirty="0" smtClean="0"/>
              <a:t>Pysyvästi maatalouskäytöstä poistuneet alueet</a:t>
            </a:r>
          </a:p>
          <a:p>
            <a:pPr lvl="1"/>
            <a:r>
              <a:rPr lang="fi-FI" dirty="0" smtClean="0"/>
              <a:t>Tee tarvittaessa peruslohkojako</a:t>
            </a:r>
          </a:p>
          <a:p>
            <a:pPr lvl="1"/>
            <a:r>
              <a:rPr lang="fi-FI" dirty="0" smtClean="0"/>
              <a:t>Ilmoita kasvulohko viljelemättömäksi</a:t>
            </a:r>
          </a:p>
          <a:p>
            <a:pPr lvl="1"/>
            <a:r>
              <a:rPr lang="fi-FI" dirty="0" smtClean="0"/>
              <a:t>Ilmoita, jääkö lohko hallintaasi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840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Tukioikeudet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Katso tilanne Vipu-palvelusta</a:t>
            </a:r>
          </a:p>
          <a:p>
            <a:pPr lvl="1"/>
            <a:r>
              <a:rPr lang="fi-FI" dirty="0" smtClean="0"/>
              <a:t>Kiinnitä huomiota vuosilukuun </a:t>
            </a:r>
            <a:r>
              <a:rPr lang="fi-FI" b="1" u="sng" dirty="0" smtClean="0">
                <a:solidFill>
                  <a:srgbClr val="FF0000"/>
                </a:solidFill>
              </a:rPr>
              <a:t>2019</a:t>
            </a:r>
          </a:p>
          <a:p>
            <a:pPr lvl="1"/>
            <a:r>
              <a:rPr lang="fi-FI" dirty="0" smtClean="0"/>
              <a:t>Muista tehdä tukioikeuden omistuksen- tai hallinnansiirtohakemus pellon omistuksen siirron tai pellon vuokrauksen yhteydessä	</a:t>
            </a:r>
          </a:p>
          <a:p>
            <a:pPr lvl="2"/>
            <a:r>
              <a:rPr lang="fi-FI" dirty="0" smtClean="0"/>
              <a:t>Tukioikeuksien siirto on tehtävä myös jatkovuokrasopimuksissa</a:t>
            </a:r>
          </a:p>
          <a:p>
            <a:r>
              <a:rPr lang="fi-FI" dirty="0" smtClean="0"/>
              <a:t>Tukioikeudet eivät siirry pellon vuokrasopimuksella tai kauppakirjalla</a:t>
            </a:r>
          </a:p>
          <a:p>
            <a:pPr lvl="1"/>
            <a:r>
              <a:rPr lang="fi-FI" dirty="0" smtClean="0"/>
              <a:t>Muista hakea siirtoa hakemuksella 103B ja siihen liitteeksi 103A</a:t>
            </a:r>
          </a:p>
          <a:p>
            <a:r>
              <a:rPr lang="fi-FI" dirty="0" smtClean="0"/>
              <a:t>Tarkista, että kaikki tukioikeuslomakkeelle 103A tukioikeuksien omistajiksi merkityt allekirjoittavat molemmat lomakkeet</a:t>
            </a:r>
          </a:p>
          <a:p>
            <a:r>
              <a:rPr lang="fi-FI" dirty="0" smtClean="0"/>
              <a:t>Mieluummin ajoissa kuin viime tipassa kesäkuussa</a:t>
            </a:r>
          </a:p>
          <a:p>
            <a:r>
              <a:rPr lang="fi-FI" dirty="0" smtClean="0"/>
              <a:t>Maanomistajat saavat 103A:n tulostettua kirjautumalla pankkitunnuksilla Vipu-palveluun (poikkeuksena: jos omistajuus on kuolinpesällä)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595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Muuta tärkeää muistettavaa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Valitse maatalousyhtymissä yhtymä tuen hakijaksi, ei ensisijaista viljelijää tai muuta maatalousyhtymän osakasta</a:t>
            </a:r>
          </a:p>
          <a:p>
            <a:r>
              <a:rPr lang="fi-FI" dirty="0" smtClean="0"/>
              <a:t>Hakijan tulee tarkastaa, että tilinumero ja sähköpostiosoite on oikein Vipu-palvelussa</a:t>
            </a:r>
          </a:p>
          <a:p>
            <a:r>
              <a:rPr lang="fi-FI" dirty="0" smtClean="0"/>
              <a:t>Tarkasta Vipu-palvelusta, että neuvoja valtuutukset ovat kunnossa. Valtuuta kaksi neuvojaa.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7850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Eläinten pitoon liittyviä huomioita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Kun aloitat eläintenpidon, muista eläinrekisteri-ilmoitukset ja eläinpalkkioiden ja –tukien osallistumisilmoitukset</a:t>
            </a:r>
          </a:p>
          <a:p>
            <a:r>
              <a:rPr lang="fi-FI" dirty="0" smtClean="0"/>
              <a:t>Kun luovut eläintenpidosta, muista olla yhteydessä maaseututoimistoon</a:t>
            </a:r>
          </a:p>
          <a:p>
            <a:pPr lvl="1"/>
            <a:r>
              <a:rPr lang="fi-FI" dirty="0" smtClean="0"/>
              <a:t>Luopujan tulee tehdä mm. eläinrekisteri-ilmoitukset</a:t>
            </a:r>
          </a:p>
          <a:p>
            <a:r>
              <a:rPr lang="fi-FI" dirty="0" smtClean="0"/>
              <a:t>Kun olet hakenut eläinten hyvinvointikorvausta, sitoumuksen eläinlajia on oltava koko kalenterivuoden ajan ja vähimmäismäärä keskimäärin vuoden aikana</a:t>
            </a:r>
          </a:p>
          <a:p>
            <a:pPr lvl="1"/>
            <a:r>
              <a:rPr lang="fi-FI" dirty="0" smtClean="0"/>
              <a:t>Jos ei täyty, peru hakemus ennen 1. erän maksamista-&gt; vältyt takaisinperinnältä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336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Tukihaun jälkeen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Sähköistä asiointia suositellaan kohtaamisten vähentämiseksi</a:t>
            </a:r>
          </a:p>
          <a:p>
            <a:pPr lvl="1"/>
            <a:r>
              <a:rPr lang="fi-FI" dirty="0" smtClean="0"/>
              <a:t>Poikkeusolosuhteet v. 2020</a:t>
            </a:r>
          </a:p>
          <a:p>
            <a:pPr lvl="1"/>
            <a:r>
              <a:rPr lang="fi-FI" dirty="0" smtClean="0"/>
              <a:t>TARKISTA Vipusta ja viimeisistä päätöksistä, että tuki on oikeansuuruinen ja että se on maksettu. Samoin takaisinperintäpäätös. Aina voi kyseenalaistaa ja kysyä.</a:t>
            </a:r>
          </a:p>
          <a:p>
            <a:r>
              <a:rPr lang="fi-FI" dirty="0" smtClean="0"/>
              <a:t>Kiinnitä huomiota luonnonhoitopeltojen ja kesantojen kuntoon</a:t>
            </a:r>
          </a:p>
          <a:p>
            <a:pPr lvl="1"/>
            <a:r>
              <a:rPr lang="fi-FI" dirty="0" smtClean="0"/>
              <a:t>Kasvusto ei voi olla liian rikkakasvipitoinen</a:t>
            </a:r>
          </a:p>
          <a:p>
            <a:r>
              <a:rPr lang="fi-FI" dirty="0" smtClean="0"/>
              <a:t>Tarkista tekemiesi muutosten ja perumisten jälkeen tukiehtojen täyttyminen, mm. minimialat</a:t>
            </a:r>
          </a:p>
          <a:p>
            <a:r>
              <a:rPr lang="fi-FI" dirty="0" smtClean="0"/>
              <a:t>Älä unohda syysilmoitusta</a:t>
            </a:r>
          </a:p>
          <a:p>
            <a:r>
              <a:rPr lang="fi-FI" dirty="0" smtClean="0"/>
              <a:t>Ei niin pientä asiaa, etteikö sitä voisi maaseututoimistosta kysyä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866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Tuen hakijan vastuu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Hakijalla on yksin vastuu tukihakemuksen ja sen liitteiden jättämisestä määräajassa ja tietojen oikeellisuudesta</a:t>
            </a:r>
          </a:p>
          <a:p>
            <a:r>
              <a:rPr lang="fi-FI" dirty="0" smtClean="0"/>
              <a:t>Noteeraa Vipuneuvojan huomautukset</a:t>
            </a:r>
          </a:p>
          <a:p>
            <a:pPr lvl="1"/>
            <a:r>
              <a:rPr lang="fi-FI" dirty="0" smtClean="0"/>
              <a:t>Vältyt monelta ristiriitaisuudelta</a:t>
            </a:r>
          </a:p>
          <a:p>
            <a:r>
              <a:rPr lang="fi-FI" dirty="0" smtClean="0"/>
              <a:t>Käytä rohkeasti hakemuksen LISÄTIEDOT-kohtaa selventämään asioita</a:t>
            </a:r>
          </a:p>
          <a:p>
            <a:r>
              <a:rPr lang="fi-FI" dirty="0" smtClean="0"/>
              <a:t>Käy läpi saamasi tukipäätökset ja kuulemiset</a:t>
            </a:r>
          </a:p>
          <a:p>
            <a:pPr lvl="1"/>
            <a:r>
              <a:rPr lang="fi-FI" dirty="0" smtClean="0"/>
              <a:t>Kysy tai anna vastine, mikäli katsot siihen olevan aihetta</a:t>
            </a:r>
          </a:p>
          <a:p>
            <a:r>
              <a:rPr lang="fi-FI" dirty="0" smtClean="0"/>
              <a:t>Varmista asian oikeellisuus maaseututoimistosta</a:t>
            </a:r>
          </a:p>
          <a:p>
            <a:pPr lvl="1"/>
            <a:r>
              <a:rPr lang="fi-FI" dirty="0" smtClean="0"/>
              <a:t>Esson baari ei ole paras tietolähde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318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Tukimuutokset vuodelle 2020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Käytännössä ei muutoksia edellisvuodesta</a:t>
            </a:r>
          </a:p>
          <a:p>
            <a:r>
              <a:rPr lang="fi-FI" dirty="0" smtClean="0"/>
              <a:t>Tukihakemuksessa valittava, jatkaako ympäristösitoumusta</a:t>
            </a:r>
          </a:p>
          <a:p>
            <a:pPr lvl="1"/>
            <a:r>
              <a:rPr lang="fi-FI" dirty="0" smtClean="0"/>
              <a:t>Ei jatku automaattisesti</a:t>
            </a:r>
          </a:p>
          <a:p>
            <a:pPr lvl="1"/>
            <a:r>
              <a:rPr lang="fi-FI" dirty="0" smtClean="0"/>
              <a:t>Tukihakemuksessa valittava myös ympäristösopimusten jatkaminen ja luomusitoumuksen jatkaminen</a:t>
            </a:r>
          </a:p>
          <a:p>
            <a:r>
              <a:rPr lang="fi-FI" dirty="0" smtClean="0"/>
              <a:t>V. 2019 tilanpidon aloittaneiden tulee suorittaa ympäristökorvauksen sitoumusehtojen mukainen koulutusvaatimus 30.4.2020 mennessä</a:t>
            </a:r>
          </a:p>
          <a:p>
            <a:r>
              <a:rPr lang="fi-FI" dirty="0" smtClean="0"/>
              <a:t>V.2020 ympäristökorvaukseen suunnitellut leikkaukset eivät toteudu</a:t>
            </a:r>
          </a:p>
          <a:p>
            <a:r>
              <a:rPr lang="fi-FI" dirty="0" smtClean="0"/>
              <a:t>Ympäristösitoumuksen lohkokohtaisista toimenpiteistä voi luopua lomakkeella 479</a:t>
            </a:r>
          </a:p>
          <a:p>
            <a:pPr lvl="1"/>
            <a:r>
              <a:rPr lang="fi-FI" dirty="0" smtClean="0"/>
              <a:t>Toimenpiteitä ei voi vaihtaa jatkovuoden perusteella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0646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498079A6988ED448A95A3FE3464B315" ma:contentTypeVersion="6" ma:contentTypeDescription="Luo uusi asiakirja." ma:contentTypeScope="" ma:versionID="0683abf77e81a4f5b37df0ec05b2e4fc">
  <xsd:schema xmlns:xsd="http://www.w3.org/2001/XMLSchema" xmlns:xs="http://www.w3.org/2001/XMLSchema" xmlns:p="http://schemas.microsoft.com/office/2006/metadata/properties" xmlns:ns3="6751aa21-226c-42dd-9931-8422a5fe26ed" targetNamespace="http://schemas.microsoft.com/office/2006/metadata/properties" ma:root="true" ma:fieldsID="01a291cb418091612ffbdb9f26c8dcbb" ns3:_="">
    <xsd:import namespace="6751aa21-226c-42dd-9931-8422a5fe26e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51aa21-226c-42dd-9931-8422a5fe26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708EBFB-0BBC-44E2-9EDA-82865FD6D579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6751aa21-226c-42dd-9931-8422a5fe26ed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E7058D3-6F65-4763-8B3C-7CF1C693CA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51aa21-226c-42dd-9931-8422a5fe26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68D1105-820E-4A49-A734-4155B572884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274</TotalTime>
  <Words>1711</Words>
  <Application>Microsoft Office PowerPoint</Application>
  <PresentationFormat>Laajakuva</PresentationFormat>
  <Paragraphs>205</Paragraphs>
  <Slides>25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25</vt:i4>
      </vt:variant>
    </vt:vector>
  </HeadingPairs>
  <TitlesOfParts>
    <vt:vector size="32" baseType="lpstr">
      <vt:lpstr>Arial</vt:lpstr>
      <vt:lpstr>Calibri</vt:lpstr>
      <vt:lpstr>Century Gothic</vt:lpstr>
      <vt:lpstr>Georgia</vt:lpstr>
      <vt:lpstr>Wingdings</vt:lpstr>
      <vt:lpstr>Wingdings 3</vt:lpstr>
      <vt:lpstr>Kuiskaus</vt:lpstr>
      <vt:lpstr>Tukitiedotus </vt:lpstr>
      <vt:lpstr>Muista hakea ajoissa- viime tippaan ei kannata jättää</vt:lpstr>
      <vt:lpstr>Tarkkana lohkoilmoituksissa</vt:lpstr>
      <vt:lpstr>Tukioikeudet</vt:lpstr>
      <vt:lpstr>Muuta tärkeää muistettavaa</vt:lpstr>
      <vt:lpstr>Eläinten pitoon liittyviä huomioita</vt:lpstr>
      <vt:lpstr>Tukihaun jälkeen </vt:lpstr>
      <vt:lpstr>Tuen hakijan vastuu</vt:lpstr>
      <vt:lpstr>Tukimuutokset vuodelle 2020</vt:lpstr>
      <vt:lpstr>Tukimuutokset vuodelle 2020</vt:lpstr>
      <vt:lpstr>Tukimuutokset vuodelle 2020</vt:lpstr>
      <vt:lpstr>Tukimuutokset vuodelle 2020</vt:lpstr>
      <vt:lpstr>Tukimuutokset vuodelle 2020</vt:lpstr>
      <vt:lpstr>Tukimuutokset vuodelle 2020</vt:lpstr>
      <vt:lpstr>Säädösmuutoksia VNa 235/2015, muutos 94/2020) </vt:lpstr>
      <vt:lpstr>Säädösmuutoksia VNa 235/2015, muutos 94/2020) </vt:lpstr>
      <vt:lpstr>Säädösmuutoksia Vna 97/2020 (”Hakuasetus”) </vt:lpstr>
      <vt:lpstr>Ympäristösopimukset v. 2020</vt:lpstr>
      <vt:lpstr>Sopimuksen jatkovuoden hakeminen</vt:lpstr>
      <vt:lpstr>Mihin sitoutuu jatkovuotta hakiessaan?</vt:lpstr>
      <vt:lpstr>Luomukorvaus</vt:lpstr>
      <vt:lpstr>PowerPoint-esitys</vt:lpstr>
      <vt:lpstr>PowerPoint-esitys</vt:lpstr>
      <vt:lpstr>PowerPoint-esitys</vt:lpstr>
      <vt:lpstr>PowerPoint-esitys</vt:lpstr>
    </vt:vector>
  </TitlesOfParts>
  <Company>Iisalmen kaupunki (Hallinto)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Heiskanen Anni-Katriina</dc:creator>
  <cp:lastModifiedBy>Heiskanen Anni-Katriina</cp:lastModifiedBy>
  <cp:revision>38</cp:revision>
  <dcterms:created xsi:type="dcterms:W3CDTF">2020-04-08T05:10:53Z</dcterms:created>
  <dcterms:modified xsi:type="dcterms:W3CDTF">2020-04-24T11:53:09Z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0x0101001498079A6988ED448A95A3FE3464B315</vt:lpwstr>
  </property>
</Properties>
</file>