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9" r:id="rId3"/>
    <p:sldId id="277" r:id="rId4"/>
    <p:sldId id="276" r:id="rId5"/>
    <p:sldId id="275" r:id="rId6"/>
    <p:sldId id="283" r:id="rId7"/>
    <p:sldId id="258" r:id="rId8"/>
    <p:sldId id="282" r:id="rId9"/>
    <p:sldId id="295" r:id="rId10"/>
    <p:sldId id="261" r:id="rId11"/>
    <p:sldId id="274" r:id="rId12"/>
    <p:sldId id="280" r:id="rId13"/>
    <p:sldId id="281" r:id="rId14"/>
    <p:sldId id="292" r:id="rId15"/>
    <p:sldId id="279" r:id="rId16"/>
    <p:sldId id="272" r:id="rId17"/>
    <p:sldId id="263" r:id="rId18"/>
    <p:sldId id="264" r:id="rId19"/>
    <p:sldId id="265" r:id="rId20"/>
    <p:sldId id="299" r:id="rId21"/>
    <p:sldId id="297" r:id="rId22"/>
    <p:sldId id="266" r:id="rId23"/>
    <p:sldId id="286" r:id="rId24"/>
    <p:sldId id="287" r:id="rId25"/>
    <p:sldId id="288" r:id="rId26"/>
    <p:sldId id="289" r:id="rId27"/>
    <p:sldId id="267" r:id="rId28"/>
    <p:sldId id="284" r:id="rId29"/>
    <p:sldId id="268" r:id="rId30"/>
    <p:sldId id="270" r:id="rId31"/>
    <p:sldId id="296" r:id="rId32"/>
    <p:sldId id="298" r:id="rId33"/>
    <p:sldId id="271" r:id="rId34"/>
  </p:sldIdLst>
  <p:sldSz cx="9144000" cy="6858000" type="screen4x3"/>
  <p:notesSz cx="6797675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E42DFD-1821-41A7-8FBD-8FD162F1595F}" v="22" dt="2023-01-16T07:02:26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538" autoAdjust="0"/>
    <p:restoredTop sz="94660"/>
  </p:normalViewPr>
  <p:slideViewPr>
    <p:cSldViewPr snapToGrid="0">
      <p:cViewPr varScale="1">
        <p:scale>
          <a:sx n="93" d="100"/>
          <a:sy n="93" d="100"/>
        </p:scale>
        <p:origin x="176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8D3DE-C8FD-4708-8D17-A9476A4A5011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84C48-DDAB-44F7-B1E4-8531951736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228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84C48-DDAB-44F7-B1E4-85319517362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281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0EB3-1633-4E22-9611-955FFEB41E8D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36D0-ADB1-4446-AAFB-E29428EEB0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347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0EB3-1633-4E22-9611-955FFEB41E8D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36D0-ADB1-4446-AAFB-E29428EEB0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025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0EB3-1633-4E22-9611-955FFEB41E8D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36D0-ADB1-4446-AAFB-E29428EEB0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432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0EB3-1633-4E22-9611-955FFEB41E8D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36D0-ADB1-4446-AAFB-E29428EEB0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7864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0EB3-1633-4E22-9611-955FFEB41E8D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36D0-ADB1-4446-AAFB-E29428EEB0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0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0EB3-1633-4E22-9611-955FFEB41E8D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36D0-ADB1-4446-AAFB-E29428EEB0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833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0EB3-1633-4E22-9611-955FFEB41E8D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36D0-ADB1-4446-AAFB-E29428EEB0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016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0EB3-1633-4E22-9611-955FFEB41E8D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36D0-ADB1-4446-AAFB-E29428EEB0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36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0EB3-1633-4E22-9611-955FFEB41E8D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36D0-ADB1-4446-AAFB-E29428EEB0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27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0EB3-1633-4E22-9611-955FFEB41E8D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36D0-ADB1-4446-AAFB-E29428EEB0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689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0EB3-1633-4E22-9611-955FFEB41E8D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36D0-ADB1-4446-AAFB-E29428EEB0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095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00EB3-1633-4E22-9611-955FFEB41E8D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136D0-ADB1-4446-AAFB-E29428EEB0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954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o.fi/" TargetMode="External"/><Relationship Id="rId2" Type="http://schemas.openxmlformats.org/officeDocument/2006/relationships/hyperlink" Target="http://www.ytj.fi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okavirasto.fi/tuet/maatalous/viljelijatukien-hakeminen/ehdollisuus/" TargetMode="External"/><Relationship Id="rId2" Type="http://schemas.openxmlformats.org/officeDocument/2006/relationships/hyperlink" Target="https://www.ruokavirasto.fi/tuet/maatalous/viljelijatukien-hakeminen/aktiiviviljelij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uokavirasto.fi/tuet/maatalous/oppaat/hakuoppaat/hakuoppaat/Hakemisen-edellytykset/hakemisen-edellytykset-2023/" TargetMode="External"/><Relationship Id="rId5" Type="http://schemas.openxmlformats.org/officeDocument/2006/relationships/hyperlink" Target="https://www.ruokavirasto.fi/globalassets/tuet/asiointipalvelut/lomakkeet/102a.pdf" TargetMode="External"/><Relationship Id="rId4" Type="http://schemas.openxmlformats.org/officeDocument/2006/relationships/hyperlink" Target="https://vipu.ruokavirasto.fi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9" y="188640"/>
            <a:ext cx="2592288" cy="780822"/>
          </a:xfrm>
          <a:prstGeom prst="rect">
            <a:avLst/>
          </a:prstGeom>
        </p:spPr>
      </p:pic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674221" y="1916832"/>
            <a:ext cx="7772400" cy="1470025"/>
          </a:xfrm>
        </p:spPr>
        <p:txBody>
          <a:bodyPr>
            <a:normAutofit/>
          </a:bodyPr>
          <a:lstStyle/>
          <a:p>
            <a:r>
              <a:rPr lang="fi-FI" sz="44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Eläintuet uudistuvat – miten voit valmistautua muutokseen? </a:t>
            </a:r>
            <a:endParaRPr lang="fi-FI"/>
          </a:p>
        </p:txBody>
      </p:sp>
      <p:sp>
        <p:nvSpPr>
          <p:cNvPr id="10" name="Alaotsikko 2"/>
          <p:cNvSpPr>
            <a:spLocks noGrp="1"/>
          </p:cNvSpPr>
          <p:nvPr>
            <p:ph type="subTitle" idx="1"/>
          </p:nvPr>
        </p:nvSpPr>
        <p:spPr>
          <a:xfrm>
            <a:off x="1259632" y="3717032"/>
            <a:ext cx="6400800" cy="1752600"/>
          </a:xfrm>
        </p:spPr>
        <p:txBody>
          <a:bodyPr/>
          <a:lstStyle/>
          <a:p>
            <a:r>
              <a:rPr lang="fi-FI"/>
              <a:t>16.1.2023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9941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CAFDF2-5F47-46FB-9370-45378541F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Aktiiviviljelijä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E0CCE7-2FEE-46BB-9437-F7DABAF19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Vuonna 2023 tuenhakijan on oltava aktiiviviljelijä, jotta hän voi saada EU:n suoria tai tiettyjä osarahoitteisia tukia. Alkuvuonna haettavista tuista aktiiviviljelijän ehdon on täytyttävä eläinpalkkioiden hakijoilla peltotukihaun loppuun mennessä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fi-FI" sz="2000" b="0" i="0" dirty="0">
                <a:solidFill>
                  <a:srgbClr val="343841"/>
                </a:solidFill>
                <a:effectLst/>
                <a:latin typeface="+mj-lt"/>
              </a:rPr>
              <a:t>Olet aktiiviviljelijä, jos jokin seuraavista täyttyy: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b="0" i="0" dirty="0">
                <a:solidFill>
                  <a:srgbClr val="343841"/>
                </a:solidFill>
                <a:effectLst/>
                <a:latin typeface="+mj-lt"/>
              </a:rPr>
              <a:t>Sait edellisenä tuenhakuvuonna EU:n suoria tukia enintään 5 000 euroa.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b="0" i="0" dirty="0">
                <a:solidFill>
                  <a:srgbClr val="343841"/>
                </a:solidFill>
                <a:effectLst/>
                <a:latin typeface="+mj-lt"/>
              </a:rPr>
              <a:t>Tilasi päätoimiala liittyy maatalouden harjoittamiseen ja olet arvonlisäverovelvollinen alkutuottajana.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b="0" i="0" dirty="0">
                <a:solidFill>
                  <a:srgbClr val="343841"/>
                </a:solidFill>
                <a:effectLst/>
                <a:latin typeface="+mj-lt"/>
              </a:rPr>
              <a:t>Todistat maataloustoiminnan harjoittamisen muilla asiakirjoilla</a:t>
            </a:r>
            <a:r>
              <a:rPr lang="fi-FI" sz="1700" b="0" i="0" dirty="0">
                <a:solidFill>
                  <a:srgbClr val="343841"/>
                </a:solidFill>
                <a:effectLst/>
                <a:latin typeface="+mj-lt"/>
              </a:rPr>
              <a:t>.</a:t>
            </a:r>
          </a:p>
          <a:p>
            <a:r>
              <a:rPr lang="fi-FI" sz="2000" dirty="0">
                <a:latin typeface="+mj-lt"/>
              </a:rPr>
              <a:t>Tarkista Y-tunnus, päätoimiala ja arvonlisäverovelvollisuus </a:t>
            </a:r>
            <a:r>
              <a:rPr lang="fi-FI" sz="2000" dirty="0" err="1">
                <a:latin typeface="+mj-lt"/>
              </a:rPr>
              <a:t>YTJ:ssä</a:t>
            </a:r>
            <a:r>
              <a:rPr lang="fi-FI" sz="2000" dirty="0">
                <a:latin typeface="+mj-lt"/>
              </a:rPr>
              <a:t> ja tee muutokset tarvittaessa Omaverossa (</a:t>
            </a:r>
            <a:r>
              <a:rPr lang="fi-FI" sz="2000" dirty="0">
                <a:latin typeface="+mj-lt"/>
                <a:hlinkClick r:id="rId2"/>
              </a:rPr>
              <a:t>www.ytj.fi</a:t>
            </a:r>
            <a:r>
              <a:rPr lang="fi-FI" sz="2000" dirty="0">
                <a:latin typeface="+mj-lt"/>
              </a:rPr>
              <a:t> ja </a:t>
            </a:r>
            <a:r>
              <a:rPr lang="fi-FI" sz="2000" dirty="0">
                <a:latin typeface="+mj-lt"/>
                <a:hlinkClick r:id="rId3"/>
              </a:rPr>
              <a:t>www.vero.fi</a:t>
            </a:r>
            <a:r>
              <a:rPr lang="fi-FI" sz="2000" dirty="0">
                <a:latin typeface="+mj-lt"/>
              </a:rPr>
              <a:t> )  </a:t>
            </a:r>
          </a:p>
          <a:p>
            <a:pPr marL="0" indent="0">
              <a:buNone/>
            </a:pPr>
            <a:endParaRPr lang="fi-FI" sz="2000" dirty="0">
              <a:latin typeface="+mj-lt"/>
            </a:endParaRPr>
          </a:p>
          <a:p>
            <a:endParaRPr lang="fi-FI" sz="2000" dirty="0"/>
          </a:p>
          <a:p>
            <a:pPr marL="457200" lvl="1" indent="0">
              <a:buNone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277920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8952D5-F273-4357-8847-BCF697103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Aktiiviviljelijän tarkiste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4ADE63E5-50D3-4ACA-B9EB-063C09E16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804" y="1562470"/>
            <a:ext cx="7519385" cy="47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09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2A4E7A-8ECB-4CD1-B501-51BF67FB7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ytj.fi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7C8BFD9-0F27-41A0-ACE4-924B62E99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34331"/>
            <a:ext cx="8229600" cy="4457700"/>
          </a:xfrm>
        </p:spPr>
      </p:pic>
    </p:spTree>
    <p:extLst>
      <p:ext uri="{BB962C8B-B14F-4D97-AF65-F5344CB8AC3E}">
        <p14:creationId xmlns:p14="http://schemas.microsoft.com/office/powerpoint/2010/main" val="3023642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BCFACB-3B46-4444-B4E9-9743F6970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vero.fi 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BAFF810-D7E2-473D-AE7C-FF10A6784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34331"/>
            <a:ext cx="8229600" cy="4457700"/>
          </a:xfrm>
        </p:spPr>
      </p:pic>
      <p:sp>
        <p:nvSpPr>
          <p:cNvPr id="4" name="Ellipsi 3">
            <a:extLst>
              <a:ext uri="{FF2B5EF4-FFF2-40B4-BE49-F238E27FC236}">
                <a16:creationId xmlns:a16="http://schemas.microsoft.com/office/drawing/2014/main" id="{0B2D097B-B600-4702-B0D9-D7232197B3EF}"/>
              </a:ext>
            </a:extLst>
          </p:cNvPr>
          <p:cNvSpPr/>
          <p:nvPr/>
        </p:nvSpPr>
        <p:spPr>
          <a:xfrm>
            <a:off x="1367161" y="3429000"/>
            <a:ext cx="2459115" cy="5304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510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8A7E17-3DE0-4630-A923-79B293A5F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Kysymyksiä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AD74FD-F14B-43BD-960E-E1518CBD5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1500"/>
              </a:lnSpc>
              <a:spcBef>
                <a:spcPts val="750"/>
              </a:spcBef>
              <a:buNone/>
            </a:pP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500"/>
              </a:lnSpc>
              <a:spcBef>
                <a:spcPts val="750"/>
              </a:spcBef>
            </a:pPr>
            <a:r>
              <a:rPr lang="fi-FI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Pitääkö muuten ehdot täyttävä Y-tunnus olla avioparin ensisijaisella viljelijällä vai voiko se olla puolisolla?</a:t>
            </a:r>
            <a:r>
              <a:rPr lang="fi-FI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lnSpc>
                <a:spcPts val="1500"/>
              </a:lnSpc>
              <a:spcBef>
                <a:spcPts val="750"/>
              </a:spcBef>
              <a:buNone/>
            </a:pPr>
            <a:r>
              <a:rPr lang="fi-FI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Tuenhakijaksi ilmoitetaan lähtökohtaisesti sama, jonka Y-tunnusta tukihaussa käytetään. Tuenhakijan ei tarvitse olla ensisijainen viljelijä.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500"/>
              </a:lnSpc>
              <a:spcBef>
                <a:spcPts val="750"/>
              </a:spcBef>
            </a:pPr>
            <a:endParaRPr lang="fi-FI" sz="1800" b="1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ts val="1500"/>
              </a:lnSpc>
              <a:spcBef>
                <a:spcPts val="750"/>
              </a:spcBef>
            </a:pPr>
            <a:r>
              <a:rPr lang="fi-FI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Metsätalous ei taida riittää </a:t>
            </a:r>
            <a:r>
              <a:rPr lang="fi-FI" sz="18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YTJ:ssä</a:t>
            </a:r>
            <a:r>
              <a:rPr lang="fi-FI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aktiiviviljelijän ehtoon?</a:t>
            </a:r>
            <a:r>
              <a:rPr lang="fi-FI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lnSpc>
                <a:spcPts val="1500"/>
              </a:lnSpc>
              <a:spcBef>
                <a:spcPts val="750"/>
              </a:spcBef>
              <a:buNone/>
            </a:pPr>
            <a:r>
              <a:rPr lang="fi-FI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Metsätalous päätoimialana ei täytä aktiiviviljelijän ehtoa.</a:t>
            </a:r>
          </a:p>
          <a:p>
            <a:pPr marL="400050" lvl="1" indent="0">
              <a:lnSpc>
                <a:spcPts val="1500"/>
              </a:lnSpc>
              <a:spcBef>
                <a:spcPts val="750"/>
              </a:spcBef>
              <a:buNone/>
            </a:pP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1500"/>
              </a:lnSpc>
              <a:spcBef>
                <a:spcPts val="750"/>
              </a:spcBef>
            </a:pPr>
            <a:r>
              <a:rPr lang="fi-FI" sz="1800" b="1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Päätoimiala on </a:t>
            </a:r>
            <a:r>
              <a:rPr lang="fi-FI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muu yritystoiminta ja sivutoimiala maatalous. Pitääkö toimialat vaihtaa </a:t>
            </a:r>
            <a:r>
              <a:rPr lang="fi-FI" sz="18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Ytj:ssä</a:t>
            </a:r>
            <a:r>
              <a:rPr lang="fi-FI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onko se mahdollista?</a:t>
            </a:r>
            <a:r>
              <a:rPr lang="fi-FI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00050" lvl="1" indent="0">
              <a:lnSpc>
                <a:spcPts val="1500"/>
              </a:lnSpc>
              <a:spcBef>
                <a:spcPts val="750"/>
              </a:spcBef>
              <a:buNone/>
            </a:pPr>
            <a:r>
              <a:rPr lang="fi-FI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Maatalous sivutoimialana ei ole riittävä aktiiviviljelijätarkastelussa. Tuenhakijan on itse selvitettävä mahdollisuutensa päätoimialan vaihtoon.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8423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8EAECB-288E-4C78-9956-A6D1B5D4C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Hakuajat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3D7ACB-DA03-4EE9-9156-1F7F50C0D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fi-FI" dirty="0"/>
              <a:t>Eläinpalkkiot 9.1.2023-24.1.2023</a:t>
            </a:r>
          </a:p>
          <a:p>
            <a:r>
              <a:rPr lang="fi-FI" dirty="0"/>
              <a:t>​Eläinmääräilmoitukset 9.1.2023-2.2.2023</a:t>
            </a:r>
          </a:p>
          <a:p>
            <a:r>
              <a:rPr lang="fi-FI" dirty="0"/>
              <a:t>Eläinten hyvinvointikorvaus 9.1.2023-2.2.2023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Arvio hakuajoista:</a:t>
            </a:r>
          </a:p>
          <a:p>
            <a:r>
              <a:rPr lang="fi-FI" dirty="0"/>
              <a:t>Alkuperäisrotueläinten kasvattaminen -sopimus 13.2.2023—2.3.2023</a:t>
            </a:r>
          </a:p>
          <a:p>
            <a:r>
              <a:rPr lang="fi-FI" dirty="0"/>
              <a:t>Pohjoinen kotieläintuki naudoista 13.2.2023—2.3.2023</a:t>
            </a:r>
          </a:p>
          <a:p>
            <a:r>
              <a:rPr lang="fi-FI" dirty="0"/>
              <a:t>Pohjoinen kotieläintuki uuhista 13.2.2023—2.3.2023</a:t>
            </a:r>
          </a:p>
          <a:p>
            <a:r>
              <a:rPr lang="fi-FI" dirty="0"/>
              <a:t>Pohjoinen kotieläintuki kutuista 13.2.2023—2.3.2023</a:t>
            </a:r>
          </a:p>
          <a:p>
            <a:r>
              <a:rPr lang="fi-FI" dirty="0"/>
              <a:t>Sika- ja siipikarjatalouden tuotannosta irrotettu tuki 13.2.2023—2.3.2023</a:t>
            </a:r>
          </a:p>
        </p:txBody>
      </p:sp>
    </p:spTree>
    <p:extLst>
      <p:ext uri="{BB962C8B-B14F-4D97-AF65-F5344CB8AC3E}">
        <p14:creationId xmlns:p14="http://schemas.microsoft.com/office/powerpoint/2010/main" val="3994957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7D810B-440D-49A7-8BD3-F22D8A780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Eläinpalkkioiden ehdot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D565FA-FF52-448B-B620-6AB6F1603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fi-FI" b="0" i="0">
                <a:solidFill>
                  <a:srgbClr val="343841"/>
                </a:solidFill>
                <a:effectLst/>
                <a:latin typeface="+mj-lt"/>
              </a:rPr>
              <a:t>Palkkiokohtaisten ehtojen lisäksi sinun on</a:t>
            </a:r>
            <a:endParaRPr lang="fi-FI" b="1" i="0">
              <a:solidFill>
                <a:srgbClr val="343841"/>
              </a:solidFill>
              <a:effectLst/>
              <a:latin typeface="+mj-lt"/>
            </a:endParaRPr>
          </a:p>
          <a:p>
            <a:pPr algn="l">
              <a:buFont typeface="+mj-lt"/>
              <a:buAutoNum type="arabicPeriod"/>
            </a:pPr>
            <a:r>
              <a:rPr lang="fi-FI" b="1" i="0">
                <a:solidFill>
                  <a:srgbClr val="343841"/>
                </a:solidFill>
                <a:effectLst/>
                <a:latin typeface="+mj-lt"/>
              </a:rPr>
              <a:t>oltava aktiiviviljelijä. </a:t>
            </a:r>
            <a:r>
              <a:rPr lang="fi-FI" b="0" i="0">
                <a:solidFill>
                  <a:srgbClr val="343841"/>
                </a:solidFill>
                <a:effectLst/>
                <a:latin typeface="+mj-lt"/>
              </a:rPr>
              <a:t>Aktiiviviljelijän ehdosta on kerrottu tarkemmin osoitteessa </a:t>
            </a:r>
            <a:r>
              <a:rPr lang="fi-FI" b="1" i="0" u="none" strike="noStrike">
                <a:solidFill>
                  <a:srgbClr val="004F71"/>
                </a:solidFill>
                <a:effectLst/>
                <a:latin typeface="+mj-lt"/>
                <a:hlinkClick r:id="rId2" tooltip="ruokavirasto.fi/aktiiviviljelija"/>
              </a:rPr>
              <a:t>ruokavirasto.fi/</a:t>
            </a:r>
            <a:r>
              <a:rPr lang="fi-FI" b="1" i="0" u="none" strike="noStrike" err="1">
                <a:solidFill>
                  <a:srgbClr val="004F71"/>
                </a:solidFill>
                <a:effectLst/>
                <a:latin typeface="+mj-lt"/>
                <a:hlinkClick r:id="rId2" tooltip="ruokavirasto.fi/aktiiviviljelija"/>
              </a:rPr>
              <a:t>aktiiviviljelija</a:t>
            </a:r>
            <a:r>
              <a:rPr lang="fi-FI" b="0" i="0">
                <a:solidFill>
                  <a:srgbClr val="343841"/>
                </a:solidFill>
                <a:effectLst/>
                <a:latin typeface="+mj-lt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fi-FI" b="1" i="0">
                <a:solidFill>
                  <a:srgbClr val="343841"/>
                </a:solidFill>
                <a:effectLst/>
                <a:latin typeface="+mj-lt"/>
              </a:rPr>
              <a:t>noudatettava ehdollisuuden vaatimuksia. </a:t>
            </a:r>
            <a:r>
              <a:rPr lang="fi-FI" b="0" i="0">
                <a:solidFill>
                  <a:srgbClr val="343841"/>
                </a:solidFill>
                <a:effectLst/>
                <a:latin typeface="+mj-lt"/>
              </a:rPr>
              <a:t>Ehdollisuuden vaatimuksista on kerrottu tarkemmin osoitteessa </a:t>
            </a:r>
            <a:r>
              <a:rPr lang="fi-FI" b="1" i="0" u="none" strike="noStrike">
                <a:solidFill>
                  <a:srgbClr val="004F71"/>
                </a:solidFill>
                <a:effectLst/>
                <a:latin typeface="+mj-lt"/>
                <a:hlinkClick r:id="rId3" tooltip="ruokavirasto.fi/ehdollisuus"/>
              </a:rPr>
              <a:t>ruokavirasto.fi/ehdollisuus</a:t>
            </a:r>
            <a:r>
              <a:rPr lang="fi-FI" b="0" i="0">
                <a:solidFill>
                  <a:srgbClr val="343841"/>
                </a:solidFill>
                <a:effectLst/>
                <a:latin typeface="+mj-lt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fi-FI" b="1" i="0">
                <a:solidFill>
                  <a:srgbClr val="343841"/>
                </a:solidFill>
                <a:effectLst/>
                <a:latin typeface="+mj-lt"/>
              </a:rPr>
              <a:t>ilmoitettava kaikki hallinnassasi oleva maatalousmaa peltotukihaun loppuun mennessä. </a:t>
            </a:r>
            <a:r>
              <a:rPr lang="fi-FI" b="0" i="0">
                <a:solidFill>
                  <a:srgbClr val="343841"/>
                </a:solidFill>
                <a:effectLst/>
                <a:latin typeface="+mj-lt"/>
              </a:rPr>
              <a:t>Voit ilmoittaa maatalousmaan </a:t>
            </a:r>
            <a:r>
              <a:rPr lang="fi-FI" b="1" i="0" u="none" strike="noStrike">
                <a:solidFill>
                  <a:srgbClr val="004F71"/>
                </a:solidFill>
                <a:effectLst/>
                <a:latin typeface="+mj-lt"/>
                <a:hlinkClick r:id="rId4" tooltip="https://vipu.ruokavirasto.fi"/>
              </a:rPr>
              <a:t>Vipu-palvelussa</a:t>
            </a:r>
            <a:r>
              <a:rPr lang="fi-FI" b="0" i="0">
                <a:solidFill>
                  <a:srgbClr val="343841"/>
                </a:solidFill>
                <a:effectLst/>
                <a:latin typeface="+mj-lt"/>
              </a:rPr>
              <a:t> tai lomakkeella </a:t>
            </a:r>
            <a:r>
              <a:rPr lang="fi-FI" b="1" i="0" u="none" strike="noStrike">
                <a:solidFill>
                  <a:srgbClr val="004F71"/>
                </a:solidFill>
                <a:effectLst/>
                <a:latin typeface="+mj-lt"/>
                <a:hlinkClick r:id="rId5" tooltip="102A Peruslohkolomake"/>
              </a:rPr>
              <a:t>102A</a:t>
            </a:r>
            <a:r>
              <a:rPr lang="fi-FI" b="0" i="0">
                <a:solidFill>
                  <a:srgbClr val="343841"/>
                </a:solidFill>
                <a:effectLst/>
                <a:latin typeface="+mj-lt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fi-FI" b="1" i="0">
                <a:solidFill>
                  <a:srgbClr val="343841"/>
                </a:solidFill>
                <a:effectLst/>
                <a:latin typeface="+mj-lt"/>
              </a:rPr>
              <a:t>noudatettava eläinten tunnistus- ja rekisteröintivaatimuksia. </a:t>
            </a:r>
            <a:r>
              <a:rPr lang="fi-FI" b="0" i="0">
                <a:solidFill>
                  <a:srgbClr val="343841"/>
                </a:solidFill>
                <a:effectLst/>
                <a:latin typeface="+mj-lt"/>
              </a:rPr>
              <a:t>Vaatimuksista on kerrottu tarkemmin </a:t>
            </a:r>
            <a:r>
              <a:rPr lang="fi-FI" b="1" i="0" u="none" strike="noStrike">
                <a:solidFill>
                  <a:srgbClr val="004F71"/>
                </a:solidFill>
                <a:effectLst/>
                <a:latin typeface="+mj-lt"/>
                <a:hlinkClick r:id="rId6" tooltip="Hakemisen edellytykset"/>
              </a:rPr>
              <a:t>Eläintukien hakuoppaan luvussa Hakemisen edellytykset</a:t>
            </a:r>
            <a:r>
              <a:rPr lang="fi-FI" b="0" i="0">
                <a:solidFill>
                  <a:srgbClr val="343841"/>
                </a:solidFill>
                <a:effectLst/>
                <a:latin typeface="+mj-lt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fi-FI" b="1" i="0">
                <a:solidFill>
                  <a:srgbClr val="343841"/>
                </a:solidFill>
                <a:effectLst/>
                <a:latin typeface="+mj-lt"/>
              </a:rPr>
              <a:t>varmistettava, että eläimen tiedot ovat oikein rekistereissä palkkiokohtaisena viitepäivänä.</a:t>
            </a:r>
            <a:endParaRPr lang="fi-FI" b="0" i="0">
              <a:solidFill>
                <a:srgbClr val="34384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6227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B80DCD-A487-4CC0-BCCE-F1009CC17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EU-eläinpalkkiot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46E152-C5B2-48EB-BEA9-792597D52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Hakuaika 9.1.-24.1.2023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C-tukialueella: </a:t>
            </a:r>
          </a:p>
          <a:p>
            <a:r>
              <a:rPr lang="fi-FI" dirty="0"/>
              <a:t>sonnit  </a:t>
            </a:r>
          </a:p>
          <a:p>
            <a:r>
              <a:rPr lang="fi-FI" sz="3200" dirty="0">
                <a:effectLst/>
                <a:latin typeface="Calibri"/>
                <a:ea typeface="Calibri" panose="020F0502020204030204" pitchFamily="34" charset="0"/>
                <a:cs typeface="Calibri"/>
              </a:rPr>
              <a:t>teuraskaritsat </a:t>
            </a:r>
            <a:r>
              <a:rPr lang="fi-FI" sz="3200">
                <a:effectLst/>
                <a:latin typeface="Calibri"/>
                <a:ea typeface="Calibri" panose="020F0502020204030204" pitchFamily="34" charset="0"/>
                <a:cs typeface="Calibri"/>
              </a:rPr>
              <a:t>ja </a:t>
            </a:r>
            <a:r>
              <a:rPr lang="fi-FI" sz="3200" dirty="0">
                <a:effectLst/>
                <a:latin typeface="Calibri"/>
                <a:ea typeface="Calibri" panose="020F0502020204030204" pitchFamily="34" charset="0"/>
                <a:cs typeface="Calibri"/>
              </a:rPr>
              <a:t>-</a:t>
            </a:r>
            <a:r>
              <a:rPr lang="fi-FI" sz="3200">
                <a:effectLst/>
                <a:latin typeface="Calibri"/>
                <a:ea typeface="Calibri" panose="020F0502020204030204" pitchFamily="34" charset="0"/>
                <a:cs typeface="Calibri"/>
              </a:rPr>
              <a:t>kilit</a:t>
            </a:r>
            <a:endParaRPr lang="fi-FI" sz="32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endParaRPr lang="fi-FI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fi-FI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858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D41E0E-0335-46D6-94C2-7224C248E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Sonnipalkkio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0EFFEE-C9E1-41BF-939A-AF0AFCFA9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Sonnien viitepäivä 31.1.2023</a:t>
            </a:r>
          </a:p>
          <a:p>
            <a:r>
              <a:rPr lang="fi-FI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Palkkiota saa ainoastaan niistä eläimistä, jotka ovat palkkiota hakevan hallinnassa viitepäivänä ja joiden tiedot ovat oikein rekisterissä viitepäivästä tuen määräytymisjakson loppuun asti.</a:t>
            </a:r>
          </a:p>
          <a:p>
            <a:pPr marL="0" indent="0">
              <a:buNone/>
            </a:pPr>
            <a:endParaRPr lang="fi-FI" sz="2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Sonnin on oltava:</a:t>
            </a:r>
          </a:p>
          <a:p>
            <a:r>
              <a:rPr lang="fi-FI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vähintään 11 kuukauden ikäinen</a:t>
            </a:r>
          </a:p>
          <a:p>
            <a:r>
              <a:rPr lang="fi-FI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tukivuonna maatilalla yhtäjaksoisesti vähintään 60 vuorokautta sen jälkeen, kun ikävaatimus on täyttynyt</a:t>
            </a:r>
          </a:p>
          <a:p>
            <a:pPr algn="l"/>
            <a:endParaRPr lang="fi-FI" sz="2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Tilallapitoaika alkaa</a:t>
            </a:r>
          </a:p>
          <a:p>
            <a:pPr marL="400050" lvl="1" indent="0">
              <a:buNone/>
            </a:pPr>
            <a:r>
              <a:rPr lang="fi-FI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fi-FI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Tukivuonna 1.1. jos sonni on aikaisemmin täyttänyt 11 kuukautta, tai</a:t>
            </a:r>
          </a:p>
          <a:p>
            <a:pPr marL="400050" lvl="1" indent="0">
              <a:buNone/>
            </a:pPr>
            <a:r>
              <a:rPr lang="fi-FI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fi-FI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Siitä päivästä, kun sonni täyttää 11 kuukautta, tai</a:t>
            </a:r>
          </a:p>
          <a:p>
            <a:pPr marL="400050" lvl="1" indent="0">
              <a:buNone/>
            </a:pPr>
            <a:r>
              <a:rPr lang="fi-FI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fi-FI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Ostopäivästä seuraava päivä, kun 11 kuukautta täyttänyt sonni siirtyy tilalle</a:t>
            </a:r>
          </a:p>
          <a:p>
            <a:pPr marL="0" indent="0">
              <a:buNone/>
            </a:pPr>
            <a:endParaRPr lang="fi-FI" sz="2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i-FI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Maatilan on myytävä sonneja eloon tai teuraaksi ja muutoinkin noudatettava tavanomaista tuotantotapaa. </a:t>
            </a:r>
          </a:p>
          <a:p>
            <a:pPr marL="0" indent="0">
              <a:buNone/>
            </a:pPr>
            <a:endParaRPr lang="fi-FI" sz="2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i-FI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Palkkio maksetaan </a:t>
            </a:r>
          </a:p>
          <a:p>
            <a:pPr marL="0" indent="0">
              <a:buNone/>
            </a:pPr>
            <a:r>
              <a:rPr lang="fi-FI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•</a:t>
            </a:r>
            <a:r>
              <a:rPr lang="fi-FI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ensimmäiselle tuenhakijalle, jolla tukiehdot täyttyvät</a:t>
            </a:r>
          </a:p>
          <a:p>
            <a:pPr marL="0" indent="0">
              <a:buNone/>
            </a:pPr>
            <a:r>
              <a:rPr lang="fi-FI" sz="2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•</a:t>
            </a:r>
            <a:r>
              <a:rPr lang="fi-FI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kerran eläimen elinaikana.</a:t>
            </a:r>
          </a:p>
          <a:p>
            <a:pPr marL="0" indent="0">
              <a:buNone/>
            </a:pPr>
            <a:endParaRPr lang="fi-FI" sz="2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i-FI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Palkkio maksetaan kahdessa erässä</a:t>
            </a:r>
          </a:p>
          <a:p>
            <a:pPr marL="0" indent="0">
              <a:buNone/>
            </a:pPr>
            <a:r>
              <a:rPr lang="fi-FI" sz="1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fi-FI" sz="19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5571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0B0C05-CB99-46C4-A348-4ED3DCD70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+mj-lt"/>
                <a:ea typeface="Calibri" panose="020F0502020204030204" pitchFamily="34" charset="0"/>
              </a:rPr>
              <a:t>Teuraskaritsa- ja teuraskilipalkkio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D5DE05-57DC-4D02-8FA7-15E8DFC45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sz="1800" b="0" i="0" u="none" strike="noStrike" baseline="0" dirty="0">
                <a:latin typeface="+mj-lt"/>
              </a:rPr>
              <a:t>Viitepäivät </a:t>
            </a:r>
            <a:r>
              <a:rPr lang="fi-FI" sz="1800" i="0" u="none" strike="noStrike" baseline="0" dirty="0">
                <a:latin typeface="+mj-lt"/>
              </a:rPr>
              <a:t>10.1.2023</a:t>
            </a:r>
            <a:r>
              <a:rPr lang="fi-FI" sz="1800" dirty="0">
                <a:latin typeface="+mj-lt"/>
              </a:rPr>
              <a:t> ja</a:t>
            </a:r>
            <a:r>
              <a:rPr lang="fi-FI" sz="1800" b="0" i="0" u="none" strike="noStrike" baseline="0" dirty="0">
                <a:latin typeface="+mj-lt"/>
              </a:rPr>
              <a:t> </a:t>
            </a:r>
            <a:r>
              <a:rPr lang="fi-FI" sz="1800" i="0" u="none" strike="noStrike" baseline="0" dirty="0">
                <a:latin typeface="+mj-lt"/>
              </a:rPr>
              <a:t>1.6.2023</a:t>
            </a:r>
            <a:endParaRPr lang="fi-FI" sz="1800" dirty="0"/>
          </a:p>
          <a:p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Palkkiota saa ainoastaan niistä eläimistä, jotka ovat palkkiota hakevan hallinnassa viitepäivänä ja joiden tiedot ovat oikein rekisterissä viitepäivästä tuen määräytymisjakson loppuun asti.</a:t>
            </a:r>
          </a:p>
          <a:p>
            <a:pPr marL="0" indent="0">
              <a:buNone/>
            </a:pPr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Palkkiokelpoisen </a:t>
            </a:r>
            <a:r>
              <a:rPr lang="fi-FI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teuraskaritsan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on oltava</a:t>
            </a:r>
          </a:p>
          <a:p>
            <a:pPr marL="0" indent="0">
              <a:buNone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teurastettu enintään 12 kuukauden ikäisenä</a:t>
            </a:r>
          </a:p>
          <a:p>
            <a:pPr marL="0" indent="0">
              <a:buNone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ruhonpainoltaan vähintään 18 kilon painoinen</a:t>
            </a:r>
          </a:p>
          <a:p>
            <a:pPr marL="0" indent="0">
              <a:buNone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poikimaton lammas</a:t>
            </a:r>
          </a:p>
          <a:p>
            <a:pPr marL="0" indent="0">
              <a:buNone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tukivuonna tilalla yhtäjaksoisesti vähintään 10 vuorokautta ennen teurastusta (tilallapitoaika).</a:t>
            </a:r>
          </a:p>
          <a:p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Palkkiokelpoisen </a:t>
            </a:r>
            <a:r>
              <a:rPr lang="fi-FI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teuraskilin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on oltava</a:t>
            </a:r>
          </a:p>
          <a:p>
            <a:pPr marL="0" indent="0">
              <a:buNone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teurastettu enintään 12 kuukauden ikäisenä</a:t>
            </a:r>
          </a:p>
          <a:p>
            <a:pPr marL="0" indent="0">
              <a:buNone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ruhopainoltaan vähintään 10 kilon painoinen</a:t>
            </a:r>
          </a:p>
          <a:p>
            <a:pPr marL="0" indent="0">
              <a:buNone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poikimaton vuohi</a:t>
            </a:r>
          </a:p>
          <a:p>
            <a:pPr marL="0" indent="0">
              <a:buNone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tukivuonna tilalla yhtäjaksoisesti vähintään 10 vuorokautta ennen teurastusta (tilallapitoaika).</a:t>
            </a:r>
          </a:p>
          <a:p>
            <a:pPr marL="0" indent="0">
              <a:buNone/>
            </a:pPr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Palkkio maksetaan </a:t>
            </a:r>
          </a:p>
          <a:p>
            <a:pPr marL="0" indent="0">
              <a:buNone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lammas- ja vuohirekisterin tietojen perusteella tukivuonna teurastetuista karitsoista ja kileistä</a:t>
            </a:r>
          </a:p>
          <a:p>
            <a:pPr marL="0" indent="0">
              <a:buNone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yhdessä erässä</a:t>
            </a:r>
          </a:p>
          <a:p>
            <a:pPr marL="0" indent="0">
              <a:buNone/>
            </a:pPr>
            <a:r>
              <a:rPr lang="fi-FI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fi-FI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viimeiselle tuenhakijalle, jolla tukiehdot täyttyvät</a:t>
            </a:r>
          </a:p>
          <a:p>
            <a:pPr marL="0" indent="0">
              <a:buNone/>
            </a:pPr>
            <a:endParaRPr lang="fi-FI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34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4799B7-81A8-47DE-999C-BF81E9C1B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Hakuohjeet ja -videot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FB5799-47FF-4A0B-B188-CD0E7C67D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fi-FI" sz="1600" b="0" i="0" u="none" strike="noStrike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i-FI" sz="36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Ruokavirasto.fi</a:t>
            </a:r>
          </a:p>
          <a:p>
            <a:pPr marL="0" indent="0">
              <a:buNone/>
            </a:pPr>
            <a:r>
              <a:rPr lang="fi-FI" sz="32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fi-FI" sz="2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fi-FI" sz="2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Uudistunut Maataloustuet-osio ja eläintukien 	kuvaukset </a:t>
            </a:r>
          </a:p>
          <a:p>
            <a:pPr marL="457200" lvl="1" indent="0">
              <a:buNone/>
            </a:pPr>
            <a:r>
              <a:rPr lang="fi-FI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	•</a:t>
            </a:r>
            <a:r>
              <a:rPr lang="fi-FI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Eläintukien hakuopas ja eläintukien 		hakuehdot</a:t>
            </a:r>
          </a:p>
          <a:p>
            <a:pPr marL="0" indent="0">
              <a:buNone/>
            </a:pPr>
            <a:r>
              <a:rPr lang="fi-FI" sz="2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	•</a:t>
            </a:r>
            <a:r>
              <a:rPr lang="fi-FI" sz="2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Vipu-palvelun ohjeet</a:t>
            </a:r>
          </a:p>
          <a:p>
            <a:pPr marL="0" indent="0">
              <a:buNone/>
            </a:pPr>
            <a:r>
              <a:rPr lang="fi-FI" sz="280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fi-FI" sz="2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fi-FI" sz="2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Ohjevideot </a:t>
            </a:r>
            <a:r>
              <a:rPr lang="fi-FI" sz="2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Youtubessa</a:t>
            </a:r>
            <a:r>
              <a:rPr lang="fi-FI" sz="2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Ruokaviraston 	kanavalla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4875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574A17-2F75-47C2-A03A-0097C6EFA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Eläinpalkkioiden peruminen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696424-EAB3-40AA-BB06-AD4AC5670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fi-FI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Voit perua koko eläinpalkkiohakemuksen tai yksittäisen eläinpalkkion koko tukivuodelta.</a:t>
            </a:r>
          </a:p>
          <a:p>
            <a:pPr algn="l"/>
            <a:r>
              <a:rPr lang="fi-FI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Et voi perua vain yhden eläimen, eläinryhmän tai maksuerän palkkiota.</a:t>
            </a:r>
          </a:p>
          <a:p>
            <a:pPr algn="l"/>
            <a:r>
              <a:rPr lang="fi-FI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Voit perua eläinpalkkiohakemuksen jättämällä kunnan maaseutuelinkeinoviranomaiselle kirjallisen vapaamuotoisen ilmoituksen.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8246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28A2B8-0244-4765-8F10-FBFEEF32E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Kysymyksiä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C2DEAE-8390-4970-9FA6-A30CFF01A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K: Pitääkö maitotilan, joka ei yleensä kasvata sonneja hakea sonnipalkkiota?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800" dirty="0">
                <a:solidFill>
                  <a:srgbClr val="34384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V: Tuenhakijan on pitänyt hakea eläimestä palkkiota kyseisenä tukivuonna, jotta eläimestä voi saada palkkiota. Eläin on tukivuonna palkkiokelvoton, jos viitepäivänä eläimen haltijana eläinrekisterissä ollut ei ole hakenut kyseistä palkkiota. </a:t>
            </a:r>
            <a:r>
              <a:rPr lang="fi-FI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Välitysvasikoissa nyt ilmeisesti ruuhkaa, eli tahtovat jäädä normaalia pidemmäksi aikaa maitotilalle etteivät mene kasvattamoon. Jos maitotilalla ennen joulukuun alkua syntynyt sonnivasikka / -vasikoita, niin ehdottomasti kannattaa nyt hakea sonnipalkkiota.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3563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0F9C77-B896-4BFE-A5C2-7CADEDFA7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Eläinten hyvinvointikorvaus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729BB2-3428-44E1-BBF8-063E757A8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0" indent="0">
              <a:buNone/>
            </a:pPr>
            <a:r>
              <a:rPr lang="fi-FI" sz="6400" b="0" i="0" dirty="0">
                <a:effectLst/>
                <a:latin typeface="+mj-lt"/>
              </a:rPr>
              <a:t>Hakuaika 9.1.-2.2.2023</a:t>
            </a:r>
          </a:p>
          <a:p>
            <a:pPr marL="0" indent="0">
              <a:buNone/>
            </a:pPr>
            <a:endParaRPr lang="fi-FI" sz="6400" b="0" i="0" dirty="0">
              <a:effectLst/>
              <a:latin typeface="+mj-lt"/>
            </a:endParaRPr>
          </a:p>
          <a:p>
            <a:r>
              <a:rPr lang="fi-FI" sz="6400" b="0" i="0" dirty="0">
                <a:effectLst/>
                <a:latin typeface="+mj-lt"/>
              </a:rPr>
              <a:t>Eläimiä oltava koko sitoumusajan  1.1.2023 –31.12.2023</a:t>
            </a:r>
          </a:p>
          <a:p>
            <a:r>
              <a:rPr lang="fi-FI" sz="6400" b="1" dirty="0">
                <a:latin typeface="+mj-lt"/>
              </a:rPr>
              <a:t>Hyvinvointisuunnitelma pakollinen</a:t>
            </a:r>
            <a:r>
              <a:rPr lang="fi-FI" sz="6400" dirty="0">
                <a:latin typeface="+mj-lt"/>
              </a:rPr>
              <a:t>, oltava voimassa 1.1. alkaen ja </a:t>
            </a:r>
            <a:r>
              <a:rPr lang="fi-FI" sz="6400" b="1" dirty="0">
                <a:latin typeface="+mj-lt"/>
              </a:rPr>
              <a:t>palautettava hakuaikana</a:t>
            </a:r>
          </a:p>
          <a:p>
            <a:r>
              <a:rPr lang="fi-FI" sz="6400" dirty="0">
                <a:latin typeface="+mj-lt"/>
              </a:rPr>
              <a:t>Muista palauttaa myös ruokintasuunnitelma ja rehuanalyysi!</a:t>
            </a:r>
          </a:p>
          <a:p>
            <a:r>
              <a:rPr lang="fi-FI" sz="6400" dirty="0">
                <a:latin typeface="+mj-lt"/>
              </a:rPr>
              <a:t>Maksetaan kahdessa erässä</a:t>
            </a:r>
          </a:p>
          <a:p>
            <a:r>
              <a:rPr lang="fi-FI" sz="6200" b="0" i="0" dirty="0">
                <a:effectLst/>
                <a:latin typeface="+mj-lt"/>
              </a:rPr>
              <a:t>Maatalousmaan ilmoittaminen </a:t>
            </a:r>
            <a:r>
              <a:rPr lang="fi-FI" sz="6200" dirty="0">
                <a:latin typeface="+mj-lt"/>
              </a:rPr>
              <a:t>peltotukihaun</a:t>
            </a:r>
            <a:r>
              <a:rPr lang="fi-FI" sz="6200" b="0" i="0" dirty="0">
                <a:effectLst/>
                <a:latin typeface="+mj-lt"/>
              </a:rPr>
              <a:t> loppuun mennessä.</a:t>
            </a:r>
            <a:endParaRPr lang="fi-FI" sz="6200" b="0" i="0" dirty="0">
              <a:effectLst/>
              <a:latin typeface="+mj-lt"/>
              <a:cs typeface="Calibri"/>
            </a:endParaRPr>
          </a:p>
          <a:p>
            <a:r>
              <a:rPr lang="fi-FI" sz="6200" b="0" i="0" dirty="0">
                <a:effectLst/>
                <a:latin typeface="+mj-lt"/>
              </a:rPr>
              <a:t>Eläinmääräilmoitus (siat ja siipikarja), jonka liitteinä teurasraportit, palautetaan viimeistään 1.2.2024</a:t>
            </a:r>
            <a:r>
              <a:rPr lang="fi-FI" sz="6200" b="0" i="0" dirty="0">
                <a:effectLst/>
                <a:latin typeface="Arial" panose="020B0604020202020204" pitchFamily="34" charset="0"/>
              </a:rPr>
              <a:t>.</a:t>
            </a:r>
          </a:p>
          <a:p>
            <a:endParaRPr lang="fi-FI" sz="6200" dirty="0">
              <a:latin typeface="+mj-lt"/>
            </a:endParaRPr>
          </a:p>
          <a:p>
            <a:endParaRPr lang="fi-FI" sz="6400" dirty="0">
              <a:latin typeface="+mj-lt"/>
            </a:endParaRPr>
          </a:p>
          <a:p>
            <a:pPr marL="0" indent="0">
              <a:buNone/>
            </a:pPr>
            <a:endParaRPr lang="fi-FI" sz="6400" dirty="0">
              <a:latin typeface="+mj-lt"/>
            </a:endParaRPr>
          </a:p>
          <a:p>
            <a:endParaRPr lang="fi-FI" sz="6400" b="0" i="0" dirty="0"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fi-FI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99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36CBED-4D89-4F95-94A5-60909869C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Nautojen toimenpiteet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FD7B53FC-5A42-4217-B905-6F9D48F733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22734" y="2003901"/>
          <a:ext cx="7298531" cy="3718560"/>
        </p:xfrm>
        <a:graphic>
          <a:graphicData uri="http://schemas.openxmlformats.org/drawingml/2006/table">
            <a:tbl>
              <a:tblPr/>
              <a:tblGrid>
                <a:gridCol w="5368238">
                  <a:extLst>
                    <a:ext uri="{9D8B030D-6E8A-4147-A177-3AD203B41FA5}">
                      <a16:colId xmlns:a16="http://schemas.microsoft.com/office/drawing/2014/main" val="3106487293"/>
                    </a:ext>
                  </a:extLst>
                </a:gridCol>
                <a:gridCol w="1930293">
                  <a:extLst>
                    <a:ext uri="{9D8B030D-6E8A-4147-A177-3AD203B41FA5}">
                      <a16:colId xmlns:a16="http://schemas.microsoft.com/office/drawing/2014/main" val="28275614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b="1">
                          <a:effectLst/>
                        </a:rPr>
                        <a:t>Nautojen toimenpiteet</a:t>
                      </a:r>
                      <a:endParaRPr lang="fi-FI">
                        <a:effectLst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>
                          <a:effectLst/>
                        </a:rPr>
                        <a:t>Korvaus € / ey</a:t>
                      </a:r>
                      <a:endParaRPr lang="fi-FI">
                        <a:effectLst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654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Nautojen hyvinvointisuunnitelma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18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46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Vasikoiden pito-olosuhteiden parantaminen 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344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032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Urospuolisten nautojen olosuhteiden parantaminen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135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888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Nuorkarjan laidunnus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67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388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Emo- ja lypsylehmien laidunnus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67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413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Nautojen ulkoilu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33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697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Nautojen poikima-, hoito ja sairaskarsinat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23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62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963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210E8A-84CC-490E-94F4-454B8C94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Sikojen toimenpiteet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8E698F42-A696-48C1-AE4E-86EF44533E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22734" y="2236311"/>
          <a:ext cx="7298531" cy="3253740"/>
        </p:xfrm>
        <a:graphic>
          <a:graphicData uri="http://schemas.openxmlformats.org/drawingml/2006/table">
            <a:tbl>
              <a:tblPr/>
              <a:tblGrid>
                <a:gridCol w="5194627">
                  <a:extLst>
                    <a:ext uri="{9D8B030D-6E8A-4147-A177-3AD203B41FA5}">
                      <a16:colId xmlns:a16="http://schemas.microsoft.com/office/drawing/2014/main" val="722951534"/>
                    </a:ext>
                  </a:extLst>
                </a:gridCol>
                <a:gridCol w="2103904">
                  <a:extLst>
                    <a:ext uri="{9D8B030D-6E8A-4147-A177-3AD203B41FA5}">
                      <a16:colId xmlns:a16="http://schemas.microsoft.com/office/drawing/2014/main" val="41745417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b="1">
                          <a:effectLst/>
                        </a:rPr>
                        <a:t>Sikojen toimenpiteet</a:t>
                      </a:r>
                      <a:endParaRPr lang="fi-FI">
                        <a:effectLst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>
                          <a:effectLst/>
                        </a:rPr>
                        <a:t>Korvaus € / ey</a:t>
                      </a:r>
                      <a:endParaRPr lang="fi-FI">
                        <a:effectLst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993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Sikojen hyvinvointisuunnitelma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11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45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Emakoiden ja ensikoiden olosuhteiden parantaminen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53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219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Parannetut porsimisolosuhteet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445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31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Vapaaporsitus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555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993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Vieroitettujen porsaiden olosuhteiden parantaminen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69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65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Lihasikojen olosuhteiden parantaminen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59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545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189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918C2F-7A66-4191-BC01-F502353E4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Siipikarjan toimenpiteet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ED2D7924-B38D-4BDF-BE86-1D0D77A525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809860"/>
              </p:ext>
            </p:extLst>
          </p:nvPr>
        </p:nvGraphicFramePr>
        <p:xfrm>
          <a:off x="922734" y="3165950"/>
          <a:ext cx="7298531" cy="1468194"/>
        </p:xfrm>
        <a:graphic>
          <a:graphicData uri="http://schemas.openxmlformats.org/drawingml/2006/table">
            <a:tbl>
              <a:tblPr/>
              <a:tblGrid>
                <a:gridCol w="4791803">
                  <a:extLst>
                    <a:ext uri="{9D8B030D-6E8A-4147-A177-3AD203B41FA5}">
                      <a16:colId xmlns:a16="http://schemas.microsoft.com/office/drawing/2014/main" val="2442689562"/>
                    </a:ext>
                  </a:extLst>
                </a:gridCol>
                <a:gridCol w="2506728">
                  <a:extLst>
                    <a:ext uri="{9D8B030D-6E8A-4147-A177-3AD203B41FA5}">
                      <a16:colId xmlns:a16="http://schemas.microsoft.com/office/drawing/2014/main" val="3338247163"/>
                    </a:ext>
                  </a:extLst>
                </a:gridCol>
              </a:tblGrid>
              <a:tr h="489398">
                <a:tc>
                  <a:txBody>
                    <a:bodyPr/>
                    <a:lstStyle/>
                    <a:p>
                      <a:r>
                        <a:rPr lang="fi-FI" b="1" dirty="0">
                          <a:effectLst/>
                        </a:rPr>
                        <a:t>Siipikarjan toimenpiteet</a:t>
                      </a:r>
                      <a:endParaRPr lang="fi-FI" dirty="0">
                        <a:effectLst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>
                          <a:effectLst/>
                        </a:rPr>
                        <a:t>Korvaus € / ey</a:t>
                      </a:r>
                      <a:endParaRPr lang="fi-FI">
                        <a:effectLst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699744"/>
                  </a:ext>
                </a:extLst>
              </a:tr>
              <a:tr h="489398"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Siipikarjan hyvinvointisuunnitelma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9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663060"/>
                  </a:ext>
                </a:extLst>
              </a:tr>
              <a:tr h="489398"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Siipikarjan olosuhteiden parantaminen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27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780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407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08C9E6-1F10-4CAA-9024-8AB503F02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Lampaiden ja vuohien toimenpiteet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A1A181A1-D2C2-4DE9-AC07-6A320CA0586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22734" y="2933541"/>
          <a:ext cx="7298531" cy="1859280"/>
        </p:xfrm>
        <a:graphic>
          <a:graphicData uri="http://schemas.openxmlformats.org/drawingml/2006/table">
            <a:tbl>
              <a:tblPr/>
              <a:tblGrid>
                <a:gridCol w="5337842">
                  <a:extLst>
                    <a:ext uri="{9D8B030D-6E8A-4147-A177-3AD203B41FA5}">
                      <a16:colId xmlns:a16="http://schemas.microsoft.com/office/drawing/2014/main" val="105361854"/>
                    </a:ext>
                  </a:extLst>
                </a:gridCol>
                <a:gridCol w="1960689">
                  <a:extLst>
                    <a:ext uri="{9D8B030D-6E8A-4147-A177-3AD203B41FA5}">
                      <a16:colId xmlns:a16="http://schemas.microsoft.com/office/drawing/2014/main" val="39520921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b="1">
                          <a:effectLst/>
                        </a:rPr>
                        <a:t>Lampaiden ja vuohien toimenpiteet</a:t>
                      </a:r>
                      <a:endParaRPr lang="fi-FI">
                        <a:effectLst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>
                          <a:effectLst/>
                        </a:rPr>
                        <a:t>Korvaus € / ey</a:t>
                      </a:r>
                      <a:endParaRPr lang="fi-FI">
                        <a:effectLst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176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Lampaiden ja vuohien hyvinvointisuunnitelma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17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082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Lampaiden ja vuohien olosuhteiden parantaminen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94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711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Lampaiden ja vuohien laidunnus 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33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27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A510F-53B5-4525-8AB4-94B6115F7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Pohjoinen kotieläintuki 2023</a:t>
            </a:r>
            <a:br>
              <a:rPr lang="fi-FI" dirty="0"/>
            </a:br>
            <a:r>
              <a:rPr lang="fi-FI" sz="2000" dirty="0"/>
              <a:t>(Tukiehdot varmistuvat, kun valtioneuvoston asetus pohjoisesta tuesta 2023 annetaan)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A737EE-CF5A-48AE-8832-B08007750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>
              <a:buNone/>
            </a:pPr>
            <a:r>
              <a:rPr lang="fi-FI" sz="2000" b="0" i="0" u="none" strike="noStrike" baseline="0" dirty="0">
                <a:latin typeface="Calibri" panose="020F0502020204030204" pitchFamily="34" charset="0"/>
              </a:rPr>
              <a:t>Hakuaika 13.2.-2.3.2023, haettava vuosittain</a:t>
            </a:r>
          </a:p>
          <a:p>
            <a:pPr marL="0" marR="0" indent="0" algn="l">
              <a:buNone/>
            </a:pPr>
            <a:endParaRPr lang="fi-FI" sz="2000" b="0" i="0" u="none" strike="noStrike" baseline="0" dirty="0">
              <a:latin typeface="Calibri" panose="020F0502020204030204" pitchFamily="34" charset="0"/>
            </a:endParaRPr>
          </a:p>
          <a:p>
            <a:pPr marL="0" marR="0" indent="0" algn="l">
              <a:buNone/>
            </a:pPr>
            <a:r>
              <a:rPr lang="fi-FI" sz="2000" b="0" i="0" u="none" strike="noStrike" baseline="0" dirty="0">
                <a:latin typeface="Calibri" panose="020F0502020204030204" pitchFamily="34" charset="0"/>
              </a:rPr>
              <a:t>Eläinyksikkötuki (koko C-alue)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400" b="0" i="0" u="none" strike="noStrike" baseline="0" dirty="0">
                <a:latin typeface="Calibri" panose="020F0502020204030204" pitchFamily="34" charset="0"/>
              </a:rPr>
              <a:t>Emolehmille (ei enää emolehmähiehoille)</a:t>
            </a:r>
          </a:p>
          <a:p>
            <a:pPr marL="857250" lvl="2" indent="0">
              <a:buNone/>
            </a:pPr>
            <a:r>
              <a:rPr lang="fi-FI" sz="1400" b="0" i="0" u="none" strike="noStrike" baseline="0" dirty="0">
                <a:latin typeface="Calibri" panose="020F0502020204030204" pitchFamily="34" charset="0"/>
              </a:rPr>
              <a:t>Alkuperäisrotuisilla ja </a:t>
            </a:r>
            <a:r>
              <a:rPr lang="fi-FI" sz="1400" b="0" i="0" u="none" strike="noStrike" baseline="0" dirty="0" err="1">
                <a:latin typeface="Calibri" panose="020F0502020204030204" pitchFamily="34" charset="0"/>
              </a:rPr>
              <a:t>simmental</a:t>
            </a:r>
            <a:r>
              <a:rPr lang="fi-FI" sz="1400" b="0" i="0" u="none" strike="noStrike" baseline="0" dirty="0">
                <a:latin typeface="Calibri" panose="020F0502020204030204" pitchFamily="34" charset="0"/>
              </a:rPr>
              <a:t>-rotuisilla käyttötapana muu kuin maidontuotanto, muilla liharoduilla ei käyttötapavaatimusta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400" b="0" i="0" u="none" strike="noStrike" baseline="0" dirty="0">
                <a:latin typeface="Calibri" panose="020F0502020204030204" pitchFamily="34" charset="0"/>
              </a:rPr>
              <a:t>Sonneille (6 kk–alle 20 kk)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400" b="0" i="0" u="none" strike="noStrike" baseline="0" dirty="0">
                <a:latin typeface="Calibri" panose="020F0502020204030204" pitchFamily="34" charset="0"/>
              </a:rPr>
              <a:t>Uuhille (</a:t>
            </a:r>
            <a:r>
              <a:rPr lang="fi-FI" sz="1400" b="0" i="0" u="none" strike="noStrike" baseline="0" dirty="0" err="1">
                <a:latin typeface="Calibri" panose="020F0502020204030204" pitchFamily="34" charset="0"/>
              </a:rPr>
              <a:t>vähint</a:t>
            </a:r>
            <a:r>
              <a:rPr lang="fi-FI" sz="1400" b="0" i="0" u="none" strike="noStrike" baseline="0" dirty="0">
                <a:latin typeface="Calibri" panose="020F0502020204030204" pitchFamily="34" charset="0"/>
              </a:rPr>
              <a:t>. 4 </a:t>
            </a:r>
            <a:r>
              <a:rPr lang="fi-FI" sz="1400" b="0" i="0" u="none" strike="noStrike" baseline="0" dirty="0" err="1">
                <a:latin typeface="Calibri" panose="020F0502020204030204" pitchFamily="34" charset="0"/>
              </a:rPr>
              <a:t>ey</a:t>
            </a:r>
            <a:r>
              <a:rPr lang="fi-FI" sz="1400" b="0" i="0" u="none" strike="noStrike" baseline="0" dirty="0">
                <a:latin typeface="Calibri" panose="020F0502020204030204" pitchFamily="34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400" b="0" i="0" u="none" strike="noStrike" baseline="0" dirty="0">
                <a:latin typeface="Calibri" panose="020F0502020204030204" pitchFamily="34" charset="0"/>
              </a:rPr>
              <a:t>Kutuille (</a:t>
            </a:r>
            <a:r>
              <a:rPr lang="fi-FI" sz="1400" b="0" i="0" u="none" strike="noStrike" baseline="0" dirty="0" err="1">
                <a:latin typeface="Calibri" panose="020F0502020204030204" pitchFamily="34" charset="0"/>
              </a:rPr>
              <a:t>vähint</a:t>
            </a:r>
            <a:r>
              <a:rPr lang="fi-FI" sz="1400" b="0" i="0" u="none" strike="noStrike" baseline="0" dirty="0">
                <a:latin typeface="Calibri" panose="020F0502020204030204" pitchFamily="34" charset="0"/>
              </a:rPr>
              <a:t>. 4 </a:t>
            </a:r>
            <a:r>
              <a:rPr lang="fi-FI" sz="1400" b="0" i="0" u="none" strike="noStrike" baseline="0" dirty="0" err="1">
                <a:latin typeface="Calibri" panose="020F0502020204030204" pitchFamily="34" charset="0"/>
              </a:rPr>
              <a:t>ey</a:t>
            </a:r>
            <a:r>
              <a:rPr lang="fi-FI" sz="1400" b="0" i="0" u="none" strike="noStrike" baseline="0" dirty="0">
                <a:latin typeface="Calibri" panose="020F0502020204030204" pitchFamily="34" charset="0"/>
              </a:rPr>
              <a:t>)</a:t>
            </a:r>
          </a:p>
          <a:p>
            <a:pPr marL="57150" indent="0">
              <a:buNone/>
            </a:pPr>
            <a:endParaRPr lang="fi-FI" sz="1700" b="0" i="0" u="none" strike="noStrike" baseline="0" dirty="0">
              <a:latin typeface="Calibri" panose="020F0502020204030204" pitchFamily="34" charset="0"/>
            </a:endParaRPr>
          </a:p>
          <a:p>
            <a:pPr marL="0" marR="0" indent="0" algn="l">
              <a:buNone/>
            </a:pPr>
            <a:r>
              <a:rPr lang="fi-FI" sz="2000" b="0" i="0" u="none" strike="noStrike" baseline="0" dirty="0">
                <a:latin typeface="Calibri" panose="020F0502020204030204" pitchFamily="34" charset="0"/>
              </a:rPr>
              <a:t>Hakuvuonna teurastetuista hiehoista ja sonneista maksettava tuki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100" b="0" i="0" u="none" strike="noStrike" baseline="0" dirty="0">
                <a:latin typeface="Calibri" panose="020F0502020204030204" pitchFamily="34" charset="0"/>
              </a:rPr>
              <a:t>Hiehoille (koko C-alue)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100" b="0" i="0" u="none" strike="noStrike" baseline="0" dirty="0">
                <a:latin typeface="Calibri" panose="020F0502020204030204" pitchFamily="34" charset="0"/>
              </a:rPr>
              <a:t>Sonneille (sisältää myös härät)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i-FI" sz="1300" b="0" i="0" u="none" strike="noStrike" baseline="0" dirty="0">
                <a:latin typeface="Calibri" panose="020F0502020204030204" pitchFamily="34" charset="0"/>
              </a:rPr>
              <a:t>C3 alueet P1 ja P2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i-FI" sz="1300" b="0" i="0" u="none" strike="noStrike" baseline="0" dirty="0">
                <a:latin typeface="Calibri" panose="020F0502020204030204" pitchFamily="34" charset="0"/>
              </a:rPr>
              <a:t>C3 alueet P3 ja P4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i-FI" sz="1300" b="0" i="0" u="none" strike="noStrike" baseline="0" dirty="0">
                <a:latin typeface="Calibri" panose="020F0502020204030204" pitchFamily="34" charset="0"/>
              </a:rPr>
              <a:t>C4 alue P4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i-FI" sz="1300" b="0" i="0" u="none" strike="noStrike" baseline="0" dirty="0">
                <a:latin typeface="Calibri" panose="020F0502020204030204" pitchFamily="34" charset="0"/>
              </a:rPr>
              <a:t>C4 alue P5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fi-FI" sz="2100" dirty="0">
                <a:latin typeface="Calibri" panose="020F0502020204030204" pitchFamily="34" charset="0"/>
              </a:rPr>
              <a:t>10 vrk tilallapitoaika ennen teurastusta</a:t>
            </a:r>
            <a:endParaRPr lang="fi-FI" sz="2100" b="0" i="0" u="none" strike="noStrike" baseline="0" dirty="0">
              <a:latin typeface="Calibri" panose="020F0502020204030204" pitchFamily="34" charset="0"/>
            </a:endParaRPr>
          </a:p>
          <a:p>
            <a:pPr marL="457200" marR="0" lvl="1" indent="0" algn="l">
              <a:buNone/>
            </a:pPr>
            <a:endParaRPr lang="fi-FI" sz="1600" b="0" i="0" u="none" strike="noStrike" baseline="0" dirty="0">
              <a:latin typeface="+mj-lt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67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47B1D7-DF55-486E-9DA6-1B60EA4A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Pohjoinen kotieläintuki uuhille ja kutuille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9FB3D3-4929-4325-AEC1-0F75E7E4F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sz="2600" b="0" i="0" dirty="0">
                <a:effectLst/>
                <a:latin typeface="Arial" panose="020B0604020202020204" pitchFamily="34" charset="0"/>
              </a:rPr>
              <a:t>Uuhista ja kutuista maksettavan tuen myöntämisen edellytyksenä on, että tukeen oikeuttavia eläinyksiköitä kertyy vähintään 4,0 = 20 uuhta/kuttua.</a:t>
            </a:r>
          </a:p>
          <a:p>
            <a:pPr marL="0" indent="0">
              <a:buNone/>
            </a:pPr>
            <a:endParaRPr lang="fi-FI" sz="2600" b="0" i="0" dirty="0">
              <a:effectLst/>
              <a:latin typeface="Courier New" panose="02070309020205020404" pitchFamily="49" charset="0"/>
            </a:endParaRPr>
          </a:p>
          <a:p>
            <a:r>
              <a:rPr lang="fi-FI" sz="2600" b="0" i="0" dirty="0">
                <a:effectLst/>
                <a:latin typeface="Arial" panose="020B0604020202020204" pitchFamily="34" charset="0"/>
              </a:rPr>
              <a:t>Uuhien eläinyksikkötuessa tilalla syntyneiden karitsoiden määrä rajaa maksettavan tuen määrää. Eläinyksiköt, joista tuki voidaan maksaa, pitää kertyä eläinrekisteriin tilan uuhista tukivuonna.</a:t>
            </a:r>
          </a:p>
          <a:p>
            <a:pPr marL="0" indent="0">
              <a:buNone/>
            </a:pPr>
            <a:endParaRPr lang="fi-FI" sz="2600" b="0" i="0" dirty="0">
              <a:effectLst/>
              <a:latin typeface="Courier New" panose="02070309020205020404" pitchFamily="49" charset="0"/>
            </a:endParaRPr>
          </a:p>
          <a:p>
            <a:r>
              <a:rPr lang="fi-FI" sz="2600" b="0" i="0" dirty="0">
                <a:effectLst/>
                <a:latin typeface="Arial" panose="020B0604020202020204" pitchFamily="34" charset="0"/>
              </a:rPr>
              <a:t>Kuttujen eläinyksikkötukea maksetaan tukikelpoisista kutuista, jos tilalla on kutunmaidon tuotantoa. </a:t>
            </a:r>
          </a:p>
          <a:p>
            <a:pPr lvl="2"/>
            <a:r>
              <a:rPr lang="fi-FI" sz="2600" b="0" i="0" dirty="0">
                <a:effectLst/>
                <a:latin typeface="Arial" panose="020B0604020202020204" pitchFamily="34" charset="0"/>
              </a:rPr>
              <a:t>jos toimittaa maitoa meijeriin, pitää liittää hakemukseen tuotantosopimus meijerin kanssa. </a:t>
            </a:r>
            <a:endParaRPr lang="fi-FI" sz="2600" b="0" i="0" dirty="0">
              <a:effectLst/>
              <a:latin typeface="Courier New" panose="02070309020205020404" pitchFamily="49" charset="0"/>
            </a:endParaRPr>
          </a:p>
          <a:p>
            <a:pPr lvl="2"/>
            <a:r>
              <a:rPr lang="fi-FI" sz="2600" b="0" i="0" dirty="0">
                <a:effectLst/>
                <a:latin typeface="Arial" panose="020B0604020202020204" pitchFamily="34" charset="0"/>
              </a:rPr>
              <a:t>jos jalostaa maitoa itse, haussa ilmoitetaan elintarvikehuoneiston numero.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3841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533A9-942F-49F1-AE91-EC07986B1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Pohjoinen kotieläintuki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D67855-2C3A-4F8F-B6D0-1975D579B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0" algn="l"/>
            <a:r>
              <a:rPr lang="fi-FI" sz="1800" b="0" i="0" u="none" strike="noStrike" baseline="0" dirty="0">
                <a:latin typeface="Calibri" panose="020F0502020204030204" pitchFamily="34" charset="0"/>
              </a:rPr>
              <a:t>Hakijalla tulee olla hallinnassaan vähintään 5 ha maatalousmaata. </a:t>
            </a:r>
          </a:p>
          <a:p>
            <a:pPr marR="0" algn="l"/>
            <a:r>
              <a:rPr lang="fi-FI" sz="1800" b="0" i="0" u="none" strike="noStrike" baseline="0" dirty="0">
                <a:latin typeface="Calibri" panose="020F0502020204030204" pitchFamily="34" charset="0"/>
              </a:rPr>
              <a:t>Hakijan on ilmoitettava kaikki hallinnassaan oleva maatalousmaa, vaikka hakija ei hakisi peltotukia </a:t>
            </a:r>
          </a:p>
          <a:p>
            <a:pPr marR="0" algn="l"/>
            <a:r>
              <a:rPr lang="fi-FI" sz="1800" b="0" i="0" u="none" strike="noStrike" baseline="0" dirty="0">
                <a:latin typeface="Calibri" panose="020F0502020204030204" pitchFamily="34" charset="0"/>
              </a:rPr>
              <a:t>Tavoitteellisen maksuaikataulun mukaan tuen ennakko maksetaan hakuvuonna huhtikuussa. Ennakkona maksetaan 75 %. Lopullinen tuki maksetaan hakuvuotta seuraavan vuoden huhtikuussa.</a:t>
            </a:r>
          </a:p>
          <a:p>
            <a:pPr algn="l"/>
            <a:endParaRPr lang="fi-FI" sz="1800" b="0" i="0" u="none" strike="noStrike" baseline="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fi-FI" sz="1800" b="1" i="0" u="none" strike="noStrike" baseline="0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fi-FI" sz="2400" i="0" u="none" strike="noStrike" baseline="0" dirty="0">
                <a:latin typeface="+mj-lt"/>
              </a:rPr>
              <a:t>Sika- ja siipikarjatalouden tuotannosta irrotettu tuki, uutta 2023</a:t>
            </a:r>
          </a:p>
          <a:p>
            <a:r>
              <a:rPr lang="fi-FI" sz="1800" b="0" i="0" dirty="0">
                <a:effectLst/>
                <a:latin typeface="+mj-lt"/>
              </a:rPr>
              <a:t>Eläintiheyden määrittämiseksi lasketaan eläinyksiköt (</a:t>
            </a:r>
            <a:r>
              <a:rPr lang="fi-FI" sz="1800" b="0" i="0" dirty="0" err="1">
                <a:effectLst/>
                <a:latin typeface="+mj-lt"/>
              </a:rPr>
              <a:t>ey:t</a:t>
            </a:r>
            <a:r>
              <a:rPr lang="fi-FI" sz="1800" b="0" i="0" dirty="0">
                <a:effectLst/>
                <a:latin typeface="+mj-lt"/>
              </a:rPr>
              <a:t>) vain sikojen ja siipikarjan eläinmääristä </a:t>
            </a:r>
          </a:p>
          <a:p>
            <a:r>
              <a:rPr lang="fi-FI" sz="1800" b="0" i="0" dirty="0">
                <a:effectLst/>
                <a:latin typeface="+mj-lt"/>
              </a:rPr>
              <a:t>Sikamäärät saadaan Sikarekisteristä ja siipikarjan määrät ilmoitetaan Eläinmääräilmoituksella</a:t>
            </a:r>
          </a:p>
          <a:p>
            <a:r>
              <a:rPr lang="fi-FI" sz="1800" b="0" i="0" dirty="0">
                <a:effectLst/>
                <a:latin typeface="+mj-lt"/>
              </a:rPr>
              <a:t>Eläintiheyden määrittämisessä käytetään maatalousmaahehtaaria</a:t>
            </a:r>
          </a:p>
          <a:p>
            <a:pPr marL="0" indent="0">
              <a:buNone/>
            </a:pPr>
            <a:endParaRPr lang="fi-FI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039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53A438-194B-48D3-B58A-664AE2D8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Ruokavirasto.fi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8B86660F-F133-4FFC-A518-4886414A0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34331"/>
            <a:ext cx="8229600" cy="4457700"/>
          </a:xfrm>
        </p:spPr>
      </p:pic>
      <p:sp>
        <p:nvSpPr>
          <p:cNvPr id="4" name="Nuoli: Alas 3">
            <a:extLst>
              <a:ext uri="{FF2B5EF4-FFF2-40B4-BE49-F238E27FC236}">
                <a16:creationId xmlns:a16="http://schemas.microsoft.com/office/drawing/2014/main" id="{FD0AF265-B475-E4D2-C255-CC5C369B3122}"/>
              </a:ext>
            </a:extLst>
          </p:cNvPr>
          <p:cNvSpPr/>
          <p:nvPr/>
        </p:nvSpPr>
        <p:spPr>
          <a:xfrm>
            <a:off x="4068304" y="1888855"/>
            <a:ext cx="300279" cy="377771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8693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D6F524-3DF5-4740-BF49-D77069748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Eläinmääräilmoitus v. 2022 </a:t>
            </a:r>
            <a:br>
              <a:rPr lang="fi-FI"/>
            </a:br>
            <a:r>
              <a:rPr lang="fi-FI"/>
              <a:t>viim. 2.2.2023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313A4EC2-41C9-4190-BBE6-3CA705FBD3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701650"/>
              </p:ext>
            </p:extLst>
          </p:nvPr>
        </p:nvGraphicFramePr>
        <p:xfrm>
          <a:off x="1187624" y="1600200"/>
          <a:ext cx="7128791" cy="4525962"/>
        </p:xfrm>
        <a:graphic>
          <a:graphicData uri="http://schemas.openxmlformats.org/drawingml/2006/table">
            <a:tbl>
              <a:tblPr/>
              <a:tblGrid>
                <a:gridCol w="2131321">
                  <a:extLst>
                    <a:ext uri="{9D8B030D-6E8A-4147-A177-3AD203B41FA5}">
                      <a16:colId xmlns:a16="http://schemas.microsoft.com/office/drawing/2014/main" val="239264180"/>
                    </a:ext>
                  </a:extLst>
                </a:gridCol>
                <a:gridCol w="1674671">
                  <a:extLst>
                    <a:ext uri="{9D8B030D-6E8A-4147-A177-3AD203B41FA5}">
                      <a16:colId xmlns:a16="http://schemas.microsoft.com/office/drawing/2014/main" val="4166957701"/>
                    </a:ext>
                  </a:extLst>
                </a:gridCol>
                <a:gridCol w="3322799">
                  <a:extLst>
                    <a:ext uri="{9D8B030D-6E8A-4147-A177-3AD203B41FA5}">
                      <a16:colId xmlns:a16="http://schemas.microsoft.com/office/drawing/2014/main" val="503971984"/>
                    </a:ext>
                  </a:extLst>
                </a:gridCol>
              </a:tblGrid>
              <a:tr h="626274">
                <a:tc>
                  <a:txBody>
                    <a:bodyPr/>
                    <a:lstStyle/>
                    <a:p>
                      <a:r>
                        <a:rPr lang="fi-FI" sz="1500">
                          <a:effectLst/>
                        </a:rPr>
                        <a:t>Tuki</a:t>
                      </a:r>
                    </a:p>
                  </a:txBody>
                  <a:tcPr marL="80705" marR="80705" marT="80705" marB="807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500">
                          <a:effectLst/>
                        </a:rPr>
                        <a:t>Ilmoitettavat eläinryhmät​</a:t>
                      </a:r>
                    </a:p>
                  </a:txBody>
                  <a:tcPr marL="80705" marR="80705" marT="80705" marB="807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500">
                          <a:effectLst/>
                        </a:rPr>
                        <a:t>​Liite</a:t>
                      </a:r>
                    </a:p>
                  </a:txBody>
                  <a:tcPr marL="80705" marR="80705" marT="80705" marB="807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280840"/>
                  </a:ext>
                </a:extLst>
              </a:tr>
              <a:tr h="1091138">
                <a:tc>
                  <a:txBody>
                    <a:bodyPr/>
                    <a:lstStyle/>
                    <a:p>
                      <a:r>
                        <a:rPr lang="fi-FI" sz="1500">
                          <a:effectLst/>
                        </a:rPr>
                        <a:t>​Sika- ja siipikarjatalouden tuotannosta irrotettu tuki</a:t>
                      </a:r>
                    </a:p>
                  </a:txBody>
                  <a:tcPr marL="80705" marR="80705" marT="80705" marB="807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500">
                          <a:effectLst/>
                        </a:rPr>
                        <a:t>​Siipikarja sekä hevoset ja ponit</a:t>
                      </a:r>
                    </a:p>
                  </a:txBody>
                  <a:tcPr marL="80705" marR="80705" marT="80705" marB="807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500">
                          <a:effectLst/>
                        </a:rPr>
                        <a:t>​Tiedot hevosista ja poneista</a:t>
                      </a:r>
                      <a:br>
                        <a:rPr lang="fi-FI" sz="1500">
                          <a:effectLst/>
                        </a:rPr>
                      </a:br>
                      <a:r>
                        <a:rPr lang="fi-FI" sz="1500">
                          <a:effectLst/>
                        </a:rPr>
                        <a:t>Tarvittaessa yhteisön kaupparekisteriote</a:t>
                      </a:r>
                    </a:p>
                  </a:txBody>
                  <a:tcPr marL="80705" marR="80705" marT="80705" marB="807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355341"/>
                  </a:ext>
                </a:extLst>
              </a:tr>
              <a:tr h="858706">
                <a:tc>
                  <a:txBody>
                    <a:bodyPr/>
                    <a:lstStyle/>
                    <a:p>
                      <a:r>
                        <a:rPr lang="fi-FI" sz="1500">
                          <a:effectLst/>
                        </a:rPr>
                        <a:t>​Luonnonhaittakorvauksen kotieläinkorotus</a:t>
                      </a:r>
                    </a:p>
                  </a:txBody>
                  <a:tcPr marL="80705" marR="80705" marT="80705" marB="807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500">
                          <a:effectLst/>
                        </a:rPr>
                        <a:t>​Siipikarja sekä hevoset ja ponit</a:t>
                      </a:r>
                    </a:p>
                  </a:txBody>
                  <a:tcPr marL="80705" marR="80705" marT="80705" marB="807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500">
                          <a:effectLst/>
                        </a:rPr>
                        <a:t>​Tiedot hevosista ja poneista</a:t>
                      </a:r>
                      <a:br>
                        <a:rPr lang="fi-FI" sz="1500">
                          <a:effectLst/>
                        </a:rPr>
                      </a:br>
                      <a:r>
                        <a:rPr lang="fi-FI" sz="1500">
                          <a:effectLst/>
                        </a:rPr>
                        <a:t>Tarvittaessa yhteisön kaupparekisteriote</a:t>
                      </a:r>
                    </a:p>
                  </a:txBody>
                  <a:tcPr marL="80705" marR="80705" marT="80705" marB="807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931981"/>
                  </a:ext>
                </a:extLst>
              </a:tr>
              <a:tr h="858706">
                <a:tc>
                  <a:txBody>
                    <a:bodyPr/>
                    <a:lstStyle/>
                    <a:p>
                      <a:r>
                        <a:rPr lang="fi-FI" sz="1500">
                          <a:effectLst/>
                        </a:rPr>
                        <a:t>​Luonnonmukaisen tuotannon korvaus</a:t>
                      </a:r>
                    </a:p>
                  </a:txBody>
                  <a:tcPr marL="80705" marR="80705" marT="80705" marB="807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500">
                          <a:effectLst/>
                        </a:rPr>
                        <a:t>​Siipikarja ja tarvittaessa tuotantotauot</a:t>
                      </a:r>
                    </a:p>
                  </a:txBody>
                  <a:tcPr marL="80705" marR="80705" marT="80705" marB="807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500">
                          <a:effectLst/>
                        </a:rPr>
                        <a:t>​Tarvittaessa yhteisön kaupparekisteriote</a:t>
                      </a:r>
                    </a:p>
                  </a:txBody>
                  <a:tcPr marL="80705" marR="80705" marT="80705" marB="807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372223"/>
                  </a:ext>
                </a:extLst>
              </a:tr>
              <a:tr h="1091138">
                <a:tc>
                  <a:txBody>
                    <a:bodyPr/>
                    <a:lstStyle/>
                    <a:p>
                      <a:r>
                        <a:rPr lang="fi-FI" sz="1500">
                          <a:effectLst/>
                        </a:rPr>
                        <a:t>​Eläinten hyvinvointikorvaus</a:t>
                      </a:r>
                    </a:p>
                  </a:txBody>
                  <a:tcPr marL="80705" marR="80705" marT="80705" marB="807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500">
                          <a:effectLst/>
                        </a:rPr>
                        <a:t>​Siipikarja ja siat</a:t>
                      </a:r>
                    </a:p>
                  </a:txBody>
                  <a:tcPr marL="80705" marR="80705" marT="80705" marB="807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500">
                          <a:effectLst/>
                        </a:rPr>
                        <a:t>​Teuraseräraportti, jos olet valinnut toimenpiteen 4.2 Broilerien ja kalkkunoiden pito-olosuhteiden parantaminen</a:t>
                      </a:r>
                    </a:p>
                  </a:txBody>
                  <a:tcPr marL="80705" marR="80705" marT="80705" marB="807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824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725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672866-2D88-49B8-BD91-20013F998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Eläinmääräilmoitus vuodelta 2023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0585AE-24AB-4082-A6BB-0002E4CFF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i-FI" b="0" i="0" dirty="0">
              <a:effectLst/>
              <a:latin typeface="Arial" panose="020B0604020202020204" pitchFamily="34" charset="0"/>
            </a:endParaRPr>
          </a:p>
          <a:p>
            <a:r>
              <a:rPr lang="fi-FI" b="0" i="0" dirty="0">
                <a:effectLst/>
                <a:latin typeface="+mj-lt"/>
              </a:rPr>
              <a:t>Hakijan on jätettävä Vipu-palvelussa eläinmääräilmoitus vuonna 2023 </a:t>
            </a:r>
            <a:r>
              <a:rPr lang="fi-FI" sz="3300" b="0" i="0" dirty="0">
                <a:effectLst/>
                <a:latin typeface="+mj-lt"/>
              </a:rPr>
              <a:t>toteutuneista sikojen ja siipikarjan määristä tilalla alkuvuodesta 1.2.2024. </a:t>
            </a:r>
          </a:p>
          <a:p>
            <a:pPr marL="0" indent="0">
              <a:buNone/>
            </a:pPr>
            <a:endParaRPr lang="fi-FI" b="0" i="0" dirty="0">
              <a:effectLst/>
              <a:latin typeface="+mj-lt"/>
            </a:endParaRPr>
          </a:p>
          <a:p>
            <a:r>
              <a:rPr lang="fi-FI" b="0" i="0" dirty="0">
                <a:effectLst/>
                <a:latin typeface="+mj-lt"/>
              </a:rPr>
              <a:t>Eläinmääräilmoitus on palautettava 2024 seuraavissa tuissa:</a:t>
            </a:r>
            <a:endParaRPr lang="fi-FI" sz="3300" b="0" i="0" dirty="0">
              <a:effectLst/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3300" b="0" i="0" dirty="0">
                <a:effectLst/>
                <a:latin typeface="+mj-lt"/>
              </a:rPr>
              <a:t>Eläinten hyvinvointikorvaus (siat ja siipikarja)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3300" b="0" i="0" dirty="0">
                <a:effectLst/>
                <a:latin typeface="+mj-lt"/>
              </a:rPr>
              <a:t>Sika- ja siipikarjatalouden tuotannosta irrotettu tuki (siipikarja)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3300" b="0" i="0" dirty="0">
                <a:effectLst/>
                <a:latin typeface="+mj-lt"/>
              </a:rPr>
              <a:t>Luonnonmukaisen tuotannon korvauksen kotieläinkorotus (siipikarja ja tuotantotauot)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3300" b="0" i="0" dirty="0">
                <a:effectLst/>
                <a:latin typeface="+mj-lt"/>
              </a:rPr>
              <a:t>Vuonna 2023 ei voi enää hakea luonnonhaittakorvauksen kotieläinkorotusta, jonka vaatimuksena eläinmääräilmoitus on ollut aiemmin.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3687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C50235-85D2-4DA3-A1C9-7031205E1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Kysymyksiä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B6A63AFB-0EBE-44F3-A8BE-4E2A78372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8666" y="1878171"/>
            <a:ext cx="6106668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52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4D82BF-B92B-4F22-B765-01FD53565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EA3D47-2048-462B-AD03-30D4476DB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i-FI"/>
          </a:p>
          <a:p>
            <a:pPr marL="0" indent="0" algn="ctr">
              <a:buNone/>
            </a:pPr>
            <a:endParaRPr lang="fi-FI"/>
          </a:p>
          <a:p>
            <a:pPr marL="0" indent="0" algn="ctr">
              <a:buNone/>
            </a:pPr>
            <a:r>
              <a:rPr lang="fi-FI" sz="6000"/>
              <a:t>KIITOS!</a:t>
            </a:r>
          </a:p>
        </p:txBody>
      </p:sp>
      <p:pic>
        <p:nvPicPr>
          <p:cNvPr id="4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FC24806-D45D-AEED-962D-8799B630A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54" y="273077"/>
            <a:ext cx="26003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1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678694-6C7D-4D29-AF9B-AAED0AC6E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Tuet &gt; Maatalous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0AA6C4B1-BF7F-4B16-B530-A4F0F8C90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4674393"/>
          </a:xfrm>
        </p:spPr>
      </p:pic>
    </p:spTree>
    <p:extLst>
      <p:ext uri="{BB962C8B-B14F-4D97-AF65-F5344CB8AC3E}">
        <p14:creationId xmlns:p14="http://schemas.microsoft.com/office/powerpoint/2010/main" val="1449956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C095BD-8954-4D1C-812B-986CC57C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3746"/>
          </a:xfrm>
        </p:spPr>
        <p:txBody>
          <a:bodyPr>
            <a:normAutofit/>
          </a:bodyPr>
          <a:lstStyle/>
          <a:p>
            <a:r>
              <a:rPr lang="fi-FI" dirty="0"/>
              <a:t> Eläintuet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154CAD2-EDA1-47FD-9ABD-18A729091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15736"/>
            <a:ext cx="8229600" cy="4476295"/>
          </a:xfrm>
        </p:spPr>
      </p:pic>
    </p:spTree>
    <p:extLst>
      <p:ext uri="{BB962C8B-B14F-4D97-AF65-F5344CB8AC3E}">
        <p14:creationId xmlns:p14="http://schemas.microsoft.com/office/powerpoint/2010/main" val="2683629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B66F1D-C6B3-4C96-BF3D-A6F7D8C97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Tuet &gt; Asiointi &gt; Tietoa Vipu-palvelusta</a:t>
            </a:r>
            <a:endParaRPr lang="fi-FI" err="1">
              <a:cs typeface="Calibri"/>
            </a:endParaRP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749564E-60BA-421A-B927-A21CC856A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4805609"/>
          </a:xfrm>
        </p:spPr>
      </p:pic>
    </p:spTree>
    <p:extLst>
      <p:ext uri="{BB962C8B-B14F-4D97-AF65-F5344CB8AC3E}">
        <p14:creationId xmlns:p14="http://schemas.microsoft.com/office/powerpoint/2010/main" val="4009859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EE6A29-EA0C-4240-9069-CD51ADD14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Sähköinen haku Vipu-palvelussa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F6FC99-ACDE-4719-83C3-6ED729AC8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Eläintukia haettava joka vuosi</a:t>
            </a:r>
          </a:p>
          <a:p>
            <a:pPr algn="l"/>
            <a:endParaRPr lang="fi-FI" sz="14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i-FI" sz="32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Hakijalla pitää olla asiointioikeudet Vipu-palveluun. Jos </a:t>
            </a:r>
            <a:r>
              <a:rPr lang="fi-FI">
                <a:solidFill>
                  <a:srgbClr val="000000"/>
                </a:solidFill>
                <a:latin typeface="Calibri" panose="020F0502020204030204" pitchFamily="34" charset="0"/>
              </a:rPr>
              <a:t>et</a:t>
            </a:r>
            <a:r>
              <a:rPr lang="fi-FI" sz="32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hae itse tukia sähköisesti,  voit valtuuttaa jonkun muun tekemään hakemuksen.</a:t>
            </a:r>
          </a:p>
          <a:p>
            <a:endParaRPr lang="fi-FI" sz="2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B84AD13-AA99-4F38-9B47-0F134A3163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113" y="5661248"/>
            <a:ext cx="2592288" cy="78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6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5A0E11-37E4-4218-8AFC-AE2EBBAF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vipu.ruokavirasto.fi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59564F5D-AF16-449F-B2E2-F925EF095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05017"/>
            <a:ext cx="8229600" cy="5131294"/>
          </a:xfrm>
        </p:spPr>
      </p:pic>
    </p:spTree>
    <p:extLst>
      <p:ext uri="{BB962C8B-B14F-4D97-AF65-F5344CB8AC3E}">
        <p14:creationId xmlns:p14="http://schemas.microsoft.com/office/powerpoint/2010/main" val="378727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8DB4D2-0132-47FA-8403-A6B5FBE9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Hae/ilmoita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E5675AC-AF3D-411C-BA9E-FEC4E8D68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2190750"/>
            <a:ext cx="6115050" cy="2476500"/>
          </a:xfrm>
          <a:prstGeom prst="rect">
            <a:avLst/>
          </a:prstGeom>
        </p:spPr>
      </p:pic>
      <p:sp>
        <p:nvSpPr>
          <p:cNvPr id="3" name="Ellipsi 2">
            <a:extLst>
              <a:ext uri="{FF2B5EF4-FFF2-40B4-BE49-F238E27FC236}">
                <a16:creationId xmlns:a16="http://schemas.microsoft.com/office/drawing/2014/main" id="{656B77EA-094D-4BCE-CA00-5C39ABD69CB1}"/>
              </a:ext>
            </a:extLst>
          </p:cNvPr>
          <p:cNvSpPr/>
          <p:nvPr/>
        </p:nvSpPr>
        <p:spPr>
          <a:xfrm>
            <a:off x="2847814" y="2005092"/>
            <a:ext cx="1152686" cy="6974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3856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1367</Words>
  <Application>Microsoft Office PowerPoint</Application>
  <PresentationFormat>Näytössä katseltava diaesitys (4:3)</PresentationFormat>
  <Paragraphs>246</Paragraphs>
  <Slides>33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33</vt:i4>
      </vt:variant>
    </vt:vector>
  </HeadingPairs>
  <TitlesOfParts>
    <vt:vector size="39" baseType="lpstr">
      <vt:lpstr>Arial</vt:lpstr>
      <vt:lpstr>Calibri</vt:lpstr>
      <vt:lpstr>Corbel</vt:lpstr>
      <vt:lpstr>Courier New</vt:lpstr>
      <vt:lpstr>Roboto</vt:lpstr>
      <vt:lpstr>Office-teema</vt:lpstr>
      <vt:lpstr>Eläintuet uudistuvat – miten voit valmistautua muutokseen? </vt:lpstr>
      <vt:lpstr>Hakuohjeet ja -videot</vt:lpstr>
      <vt:lpstr>Ruokavirasto.fi</vt:lpstr>
      <vt:lpstr>Tuet &gt; Maatalous</vt:lpstr>
      <vt:lpstr> Eläintuet</vt:lpstr>
      <vt:lpstr>Tuet &gt; Asiointi &gt; Tietoa Vipu-palvelusta</vt:lpstr>
      <vt:lpstr>Sähköinen haku Vipu-palvelussa</vt:lpstr>
      <vt:lpstr>vipu.ruokavirasto.fi</vt:lpstr>
      <vt:lpstr>Hae/ilmoita</vt:lpstr>
      <vt:lpstr>Aktiiviviljelijä</vt:lpstr>
      <vt:lpstr>Aktiiviviljelijän tarkiste</vt:lpstr>
      <vt:lpstr>ytj.fi</vt:lpstr>
      <vt:lpstr>vero.fi </vt:lpstr>
      <vt:lpstr>Kysymyksiä</vt:lpstr>
      <vt:lpstr>Hakuajat</vt:lpstr>
      <vt:lpstr>Eläinpalkkioiden ehdot</vt:lpstr>
      <vt:lpstr>EU-eläinpalkkiot</vt:lpstr>
      <vt:lpstr>Sonnipalkkio</vt:lpstr>
      <vt:lpstr>Teuraskaritsa- ja teuraskilipalkkio</vt:lpstr>
      <vt:lpstr>Eläinpalkkioiden peruminen</vt:lpstr>
      <vt:lpstr>Kysymyksiä</vt:lpstr>
      <vt:lpstr>Eläinten hyvinvointikorvaus</vt:lpstr>
      <vt:lpstr>Nautojen toimenpiteet</vt:lpstr>
      <vt:lpstr>Sikojen toimenpiteet</vt:lpstr>
      <vt:lpstr>Siipikarjan toimenpiteet</vt:lpstr>
      <vt:lpstr>Lampaiden ja vuohien toimenpiteet</vt:lpstr>
      <vt:lpstr>Pohjoinen kotieläintuki 2023 (Tukiehdot varmistuvat, kun valtioneuvoston asetus pohjoisesta tuesta 2023 annetaan) </vt:lpstr>
      <vt:lpstr>Pohjoinen kotieläintuki uuhille ja kutuille</vt:lpstr>
      <vt:lpstr>Pohjoinen kotieläintuki</vt:lpstr>
      <vt:lpstr>Eläinmääräilmoitus v. 2022  viim. 2.2.2023</vt:lpstr>
      <vt:lpstr>Eläinmääräilmoitus vuodelta 2023</vt:lpstr>
      <vt:lpstr>Kysymyksiä</vt:lpstr>
      <vt:lpstr> </vt:lpstr>
    </vt:vector>
  </TitlesOfParts>
  <Company>Siilinjärven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Reinikainen, Laura</dc:creator>
  <cp:lastModifiedBy>Heikkinen Anne-Mari</cp:lastModifiedBy>
  <cp:revision>2</cp:revision>
  <cp:lastPrinted>2023-01-13T10:39:16Z</cp:lastPrinted>
  <dcterms:created xsi:type="dcterms:W3CDTF">2013-01-14T10:33:12Z</dcterms:created>
  <dcterms:modified xsi:type="dcterms:W3CDTF">2023-01-17T07:06:50Z</dcterms:modified>
</cp:coreProperties>
</file>