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13.xml" ContentType="application/vnd.openxmlformats-officedocument.presentationml.tag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2" r:id="rId5"/>
    <p:sldMasterId id="2147483726" r:id="rId6"/>
    <p:sldMasterId id="2147483739" r:id="rId7"/>
    <p:sldMasterId id="2147483749" r:id="rId8"/>
  </p:sldMasterIdLst>
  <p:notesMasterIdLst>
    <p:notesMasterId r:id="rId22"/>
  </p:notesMasterIdLst>
  <p:handoutMasterIdLst>
    <p:handoutMasterId r:id="rId23"/>
  </p:handoutMasterIdLst>
  <p:sldIdLst>
    <p:sldId id="285" r:id="rId9"/>
    <p:sldId id="402" r:id="rId10"/>
    <p:sldId id="411" r:id="rId11"/>
    <p:sldId id="408" r:id="rId12"/>
    <p:sldId id="412" r:id="rId13"/>
    <p:sldId id="413" r:id="rId14"/>
    <p:sldId id="415" r:id="rId15"/>
    <p:sldId id="3206" r:id="rId16"/>
    <p:sldId id="3194" r:id="rId17"/>
    <p:sldId id="1376" r:id="rId18"/>
    <p:sldId id="3226" r:id="rId19"/>
    <p:sldId id="3227" r:id="rId20"/>
    <p:sldId id="1364" r:id="rId21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4B"/>
    <a:srgbClr val="009D16"/>
    <a:srgbClr val="009999"/>
    <a:srgbClr val="7FBB00"/>
    <a:srgbClr val="FCD016"/>
    <a:srgbClr val="00A7D1"/>
    <a:srgbClr val="00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chartUserShapes" Target="../drawings/drawing2.xml"/><Relationship Id="rId4" Type="http://schemas.openxmlformats.org/officeDocument/2006/relationships/image" Target="../media/image48.png"/><Relationship Id="rId9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strRef>
          <c:f>jatkaminen!$B$164</c:f>
          <c:strCache>
            <c:ptCount val="1"/>
            <c:pt idx="0">
              <c:v>Tiloja, kpl</c:v>
            </c:pt>
          </c:strCache>
        </c:strRef>
      </c:tx>
      <c:overlay val="0"/>
      <c:txPr>
        <a:bodyPr/>
        <a:lstStyle/>
        <a:p>
          <a:pPr>
            <a:defRPr sz="1800" b="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jatkaminen!$B$164</c:f>
              <c:strCache>
                <c:ptCount val="1"/>
                <c:pt idx="0">
                  <c:v>Tiloja, kpl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8F06-443D-A460-36F611240AB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8F06-443D-A460-36F611240AB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8F06-443D-A460-36F611240AB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8F06-443D-A460-36F611240AB0}"/>
              </c:ext>
            </c:extLst>
          </c:dPt>
          <c:dPt>
            <c:idx val="4"/>
            <c:invertIfNegative val="0"/>
            <c:bubble3D val="0"/>
            <c:spPr>
              <a:solidFill>
                <a:srgbClr val="3EB1CC"/>
              </a:solidFill>
            </c:spPr>
            <c:extLst>
              <c:ext xmlns:c16="http://schemas.microsoft.com/office/drawing/2014/chart" uri="{C3380CC4-5D6E-409C-BE32-E72D297353CC}">
                <c16:uniqueId val="{00000009-8F06-443D-A460-36F611240AB0}"/>
              </c:ext>
            </c:extLst>
          </c:dPt>
          <c:dPt>
            <c:idx val="5"/>
            <c:invertIfNegative val="0"/>
            <c:bubble3D val="0"/>
            <c:spPr>
              <a:solidFill>
                <a:srgbClr val="3EB1CC"/>
              </a:solidFill>
            </c:spPr>
            <c:extLst>
              <c:ext xmlns:c16="http://schemas.microsoft.com/office/drawing/2014/chart" uri="{C3380CC4-5D6E-409C-BE32-E72D297353CC}">
                <c16:uniqueId val="{0000000B-8F06-443D-A460-36F611240AB0}"/>
              </c:ext>
            </c:extLst>
          </c:dPt>
          <c:dPt>
            <c:idx val="6"/>
            <c:invertIfNegative val="0"/>
            <c:bubble3D val="0"/>
            <c:spPr>
              <a:solidFill>
                <a:srgbClr val="3EB1CC"/>
              </a:solidFill>
            </c:spPr>
            <c:extLst>
              <c:ext xmlns:c16="http://schemas.microsoft.com/office/drawing/2014/chart" uri="{C3380CC4-5D6E-409C-BE32-E72D297353CC}">
                <c16:uniqueId val="{0000000D-8F06-443D-A460-36F611240A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(jatkaminen!$A$167:$A$168,jatkaminen!$A$170:$A$174)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2027</c:v>
                </c:pt>
                <c:pt idx="6">
                  <c:v>2030</c:v>
                </c:pt>
              </c:numCache>
              <c:extLst/>
            </c:numRef>
          </c:cat>
          <c:val>
            <c:numRef>
              <c:f>(jatkaminen!$B$167:$B$168,jatkaminen!$B$170:$B$174)</c:f>
              <c:numCache>
                <c:formatCode>#,##0</c:formatCode>
                <c:ptCount val="7"/>
                <c:pt idx="0">
                  <c:v>59480</c:v>
                </c:pt>
                <c:pt idx="1">
                  <c:v>51000</c:v>
                </c:pt>
                <c:pt idx="2">
                  <c:v>45630</c:v>
                </c:pt>
                <c:pt idx="3">
                  <c:v>40000</c:v>
                </c:pt>
                <c:pt idx="4">
                  <c:v>37500</c:v>
                </c:pt>
                <c:pt idx="5">
                  <c:v>32800</c:v>
                </c:pt>
                <c:pt idx="6">
                  <c:v>28500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8F06-443D-A460-36F611240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00378624"/>
        <c:axId val="200396800"/>
      </c:barChart>
      <c:catAx>
        <c:axId val="20037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200396800"/>
        <c:crosses val="autoZero"/>
        <c:auto val="1"/>
        <c:lblAlgn val="ctr"/>
        <c:lblOffset val="100"/>
        <c:noMultiLvlLbl val="0"/>
      </c:catAx>
      <c:valAx>
        <c:axId val="200396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003786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strRef>
          <c:f>jatkaminen!$C$164</c:f>
          <c:strCache>
            <c:ptCount val="1"/>
            <c:pt idx="0">
              <c:v>Tilojen keskikoko, ha</c:v>
            </c:pt>
          </c:strCache>
        </c:strRef>
      </c:tx>
      <c:overlay val="0"/>
      <c:txPr>
        <a:bodyPr/>
        <a:lstStyle/>
        <a:p>
          <a:pPr>
            <a:defRPr sz="1800" b="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0967386139326337E-2"/>
          <c:y val="0.12357570744085102"/>
          <c:w val="0.93067057730267855"/>
          <c:h val="0.79046482663109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jatkaminen!$C$164</c:f>
              <c:strCache>
                <c:ptCount val="1"/>
                <c:pt idx="0">
                  <c:v>Tilojen keskikoko, ha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0AC-411A-BDB6-4BC3EBBAA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50AC-411A-BDB6-4BC3EBBAA0B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0AC-411A-BDB6-4BC3EBBAA0B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50AC-411A-BDB6-4BC3EBBAA0B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50AC-411A-BDB6-4BC3EBBAA0B7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0AC-411A-BDB6-4BC3EBBAA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(jatkaminen!$A$167:$A$168,jatkaminen!$A$170:$A$174)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2027</c:v>
                </c:pt>
                <c:pt idx="6">
                  <c:v>2030</c:v>
                </c:pt>
              </c:numCache>
              <c:extLst/>
            </c:numRef>
          </c:cat>
          <c:val>
            <c:numRef>
              <c:f>(jatkaminen!$C$167:$C$168,jatkaminen!$C$170:$C$174)</c:f>
              <c:numCache>
                <c:formatCode>0.0</c:formatCode>
                <c:ptCount val="7"/>
                <c:pt idx="0">
                  <c:v>38.520000000000003</c:v>
                </c:pt>
                <c:pt idx="1">
                  <c:v>44.72</c:v>
                </c:pt>
                <c:pt idx="2">
                  <c:v>50.09</c:v>
                </c:pt>
                <c:pt idx="3">
                  <c:v>57.19</c:v>
                </c:pt>
                <c:pt idx="4">
                  <c:v>61.01</c:v>
                </c:pt>
                <c:pt idx="5">
                  <c:v>69.73</c:v>
                </c:pt>
                <c:pt idx="6">
                  <c:v>80.23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0AC-411A-BDB6-4BC3EBBAA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00476160"/>
        <c:axId val="200477696"/>
      </c:barChart>
      <c:catAx>
        <c:axId val="2004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200477696"/>
        <c:crosses val="autoZero"/>
        <c:auto val="1"/>
        <c:lblAlgn val="ctr"/>
        <c:lblOffset val="100"/>
        <c:noMultiLvlLbl val="0"/>
      </c:catAx>
      <c:valAx>
        <c:axId val="200477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0476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jatkaminen!$B$53</c:f>
          <c:strCache>
            <c:ptCount val="1"/>
            <c:pt idx="0">
              <c:v>Tilalukumäärän muutos 2022--&gt;2030, %</c:v>
            </c:pt>
          </c:strCache>
        </c:strRef>
      </c:tx>
      <c:overlay val="0"/>
      <c:txPr>
        <a:bodyPr/>
        <a:lstStyle/>
        <a:p>
          <a:pPr>
            <a:defRPr sz="1800" b="0"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9842624863148937"/>
          <c:y val="0.13805796856038158"/>
          <c:w val="0.6493757679197204"/>
          <c:h val="0.77398967064600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jatkaminen!$T$33</c:f>
              <c:strCache>
                <c:ptCount val="1"/>
                <c:pt idx="0">
                  <c:v>jatkaa</c:v>
                </c:pt>
              </c:strCache>
            </c:strRef>
          </c:tx>
          <c:spPr>
            <a:solidFill>
              <a:srgbClr val="3EB1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14-45A0-BFAE-9872F002E732}"/>
              </c:ext>
            </c:extLst>
          </c:dPt>
          <c:dPt>
            <c:idx val="7"/>
            <c:invertIfNegative val="0"/>
            <c:bubble3D val="0"/>
            <c:spPr>
              <a:solidFill>
                <a:srgbClr val="0278E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114-45A0-BFAE-9872F002E73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14-45A0-BFAE-9872F002E73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14-45A0-BFAE-9872F002E7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jatkaminen!$S$34:$S$50</c:f>
              <c:strCache>
                <c:ptCount val="17"/>
                <c:pt idx="0">
                  <c:v>Ahvenanmaa</c:v>
                </c:pt>
                <c:pt idx="1">
                  <c:v>Pohjanmaa</c:v>
                </c:pt>
                <c:pt idx="2">
                  <c:v>Uusimaa</c:v>
                </c:pt>
                <c:pt idx="3">
                  <c:v>Satakunta</c:v>
                </c:pt>
                <c:pt idx="4">
                  <c:v>Pirkanmaa</c:v>
                </c:pt>
                <c:pt idx="5">
                  <c:v>Keski-Suomi</c:v>
                </c:pt>
                <c:pt idx="6">
                  <c:v>Etelä-Pohjanmaa</c:v>
                </c:pt>
                <c:pt idx="7">
                  <c:v>KOKO MAA</c:v>
                </c:pt>
                <c:pt idx="8">
                  <c:v>Pohjois-Savo</c:v>
                </c:pt>
                <c:pt idx="9">
                  <c:v>Varsinais-Suomi</c:v>
                </c:pt>
                <c:pt idx="10">
                  <c:v>Häme</c:v>
                </c:pt>
                <c:pt idx="11">
                  <c:v>Kaakkois-Suomi</c:v>
                </c:pt>
                <c:pt idx="12">
                  <c:v>Pohjois-Pohjanmaa</c:v>
                </c:pt>
                <c:pt idx="13">
                  <c:v>Kainuu</c:v>
                </c:pt>
                <c:pt idx="14">
                  <c:v>Etelä-Savo</c:v>
                </c:pt>
                <c:pt idx="15">
                  <c:v>Pohjois-Karjala</c:v>
                </c:pt>
                <c:pt idx="16">
                  <c:v>Lappi</c:v>
                </c:pt>
              </c:strCache>
            </c:strRef>
          </c:cat>
          <c:val>
            <c:numRef>
              <c:f>jatkaminen!$T$34:$T$50</c:f>
              <c:numCache>
                <c:formatCode>0</c:formatCode>
                <c:ptCount val="17"/>
                <c:pt idx="0">
                  <c:v>69.462530000000001</c:v>
                </c:pt>
                <c:pt idx="1">
                  <c:v>69.411329999999992</c:v>
                </c:pt>
                <c:pt idx="2">
                  <c:v>67.88843</c:v>
                </c:pt>
                <c:pt idx="3">
                  <c:v>67.80080000000001</c:v>
                </c:pt>
                <c:pt idx="4">
                  <c:v>67.192430000000002</c:v>
                </c:pt>
                <c:pt idx="5">
                  <c:v>67.146749999999997</c:v>
                </c:pt>
                <c:pt idx="6">
                  <c:v>65.969560000000001</c:v>
                </c:pt>
                <c:pt idx="7">
                  <c:v>64.017799999999994</c:v>
                </c:pt>
                <c:pt idx="8">
                  <c:v>63.528799999999997</c:v>
                </c:pt>
                <c:pt idx="9">
                  <c:v>63.22139</c:v>
                </c:pt>
                <c:pt idx="10">
                  <c:v>61.959360000000004</c:v>
                </c:pt>
                <c:pt idx="11">
                  <c:v>61.523159999999997</c:v>
                </c:pt>
                <c:pt idx="12">
                  <c:v>61.159019999999998</c:v>
                </c:pt>
                <c:pt idx="13">
                  <c:v>59.957050000000002</c:v>
                </c:pt>
                <c:pt idx="14">
                  <c:v>59.408079999999998</c:v>
                </c:pt>
                <c:pt idx="15">
                  <c:v>55.030200000000001</c:v>
                </c:pt>
                <c:pt idx="16">
                  <c:v>49.665955000000004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14-45A0-BFAE-9872F002E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2463488"/>
        <c:axId val="202469376"/>
      </c:barChart>
      <c:catAx>
        <c:axId val="202463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02469376"/>
        <c:crosses val="autoZero"/>
        <c:auto val="1"/>
        <c:lblAlgn val="ctr"/>
        <c:lblOffset val="100"/>
        <c:tickLblSkip val="1"/>
        <c:noMultiLvlLbl val="0"/>
      </c:catAx>
      <c:valAx>
        <c:axId val="202469376"/>
        <c:scaling>
          <c:orientation val="minMax"/>
        </c:scaling>
        <c:delete val="0"/>
        <c:axPos val="t"/>
        <c:majorGridlines/>
        <c:numFmt formatCode="0" sourceLinked="1"/>
        <c:majorTickMark val="out"/>
        <c:minorTickMark val="none"/>
        <c:tickLblPos val="high"/>
        <c:crossAx val="2024634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12375862465939"/>
          <c:y val="7.8462358166967741E-2"/>
          <c:w val="0.6603007363346578"/>
          <c:h val="0.826358905136857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jatkaminen!$AL$90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F3-46AC-9685-F13DF9CE5B9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F3-46AC-9685-F13DF9CE5B9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FF3-46AC-9685-F13DF9CE5B9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FF3-46AC-9685-F13DF9CE5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jatkaminen!$AK$91:$AK$107</c:f>
              <c:strCache>
                <c:ptCount val="17"/>
                <c:pt idx="0">
                  <c:v>Varsinais-Suomi (n=502)</c:v>
                </c:pt>
                <c:pt idx="1">
                  <c:v>Pohjois-Pohjanmaa (n=453)</c:v>
                </c:pt>
                <c:pt idx="2">
                  <c:v>Häme (n=308)</c:v>
                </c:pt>
                <c:pt idx="3">
                  <c:v>Uusimaa (n=268)</c:v>
                </c:pt>
                <c:pt idx="4">
                  <c:v>Pohjois-Karjala (n=200)</c:v>
                </c:pt>
                <c:pt idx="5">
                  <c:v>KOKO MAA (n=4718)</c:v>
                </c:pt>
                <c:pt idx="6">
                  <c:v>Etelä-Pohjanmaa (n=603)</c:v>
                </c:pt>
                <c:pt idx="7">
                  <c:v>Satakunta (n=278)</c:v>
                </c:pt>
                <c:pt idx="8">
                  <c:v>Pohjois-Savo (n=387)</c:v>
                </c:pt>
                <c:pt idx="9">
                  <c:v>Kaakkois-Suomi (n=190)</c:v>
                </c:pt>
                <c:pt idx="10">
                  <c:v>Pohjanmaa (n=459)</c:v>
                </c:pt>
                <c:pt idx="11">
                  <c:v>Pirkanmaa (n=380)</c:v>
                </c:pt>
                <c:pt idx="12">
                  <c:v>Kainuu (n=73)</c:v>
                </c:pt>
                <c:pt idx="13">
                  <c:v>Lappi (n=107)</c:v>
                </c:pt>
                <c:pt idx="14">
                  <c:v>Keski-Suomi (n=250)</c:v>
                </c:pt>
                <c:pt idx="15">
                  <c:v>Etelä-Savo (n=188)</c:v>
                </c:pt>
                <c:pt idx="16">
                  <c:v>Ahvenanmaa (n=72)</c:v>
                </c:pt>
              </c:strCache>
            </c:strRef>
          </c:cat>
          <c:val>
            <c:numRef>
              <c:f>jatkaminen!$AL$91:$AL$107</c:f>
              <c:numCache>
                <c:formatCode>0</c:formatCode>
                <c:ptCount val="17"/>
                <c:pt idx="0">
                  <c:v>64.471315634882714</c:v>
                </c:pt>
                <c:pt idx="1">
                  <c:v>65.247877208387806</c:v>
                </c:pt>
                <c:pt idx="2">
                  <c:v>60.994240117891842</c:v>
                </c:pt>
                <c:pt idx="3">
                  <c:v>62.449660000934472</c:v>
                </c:pt>
                <c:pt idx="4">
                  <c:v>49.738906059454919</c:v>
                </c:pt>
                <c:pt idx="5">
                  <c:v>53.035353896413376</c:v>
                </c:pt>
                <c:pt idx="6">
                  <c:v>55.765422171115688</c:v>
                </c:pt>
                <c:pt idx="7">
                  <c:v>57.049378750611616</c:v>
                </c:pt>
                <c:pt idx="8">
                  <c:v>50.004926581898395</c:v>
                </c:pt>
                <c:pt idx="9">
                  <c:v>51.599939286147077</c:v>
                </c:pt>
                <c:pt idx="10">
                  <c:v>49.05354745070224</c:v>
                </c:pt>
                <c:pt idx="11">
                  <c:v>47.549326600637301</c:v>
                </c:pt>
                <c:pt idx="12">
                  <c:v>43.358268962896219</c:v>
                </c:pt>
                <c:pt idx="13">
                  <c:v>31.406793737692329</c:v>
                </c:pt>
                <c:pt idx="14">
                  <c:v>37.396673863824965</c:v>
                </c:pt>
                <c:pt idx="15">
                  <c:v>34.351885029032914</c:v>
                </c:pt>
                <c:pt idx="16">
                  <c:v>25.053295876442395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F3-46AC-9685-F13DF9CE5B9C}"/>
            </c:ext>
          </c:extLst>
        </c:ser>
        <c:ser>
          <c:idx val="1"/>
          <c:order val="1"/>
          <c:tx>
            <c:strRef>
              <c:f>jatkaminen!$AM$90</c:f>
              <c:strCache>
                <c:ptCount val="1"/>
                <c:pt idx="0">
                  <c:v>2022-&gt;2030</c:v>
                </c:pt>
              </c:strCache>
            </c:strRef>
          </c:tx>
          <c:spPr>
            <a:solidFill>
              <a:srgbClr val="3EB1C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F3-46AC-9685-F13DF9CE5B9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FF3-46AC-9685-F13DF9CE5B9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FF3-46AC-9685-F13DF9CE5B9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FF3-46AC-9685-F13DF9CE5B9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jatkaminen!$AK$91:$AK$107</c:f>
              <c:strCache>
                <c:ptCount val="17"/>
                <c:pt idx="0">
                  <c:v>Varsinais-Suomi (n=502)</c:v>
                </c:pt>
                <c:pt idx="1">
                  <c:v>Pohjois-Pohjanmaa (n=453)</c:v>
                </c:pt>
                <c:pt idx="2">
                  <c:v>Häme (n=308)</c:v>
                </c:pt>
                <c:pt idx="3">
                  <c:v>Uusimaa (n=268)</c:v>
                </c:pt>
                <c:pt idx="4">
                  <c:v>Pohjois-Karjala (n=200)</c:v>
                </c:pt>
                <c:pt idx="5">
                  <c:v>KOKO MAA (n=4718)</c:v>
                </c:pt>
                <c:pt idx="6">
                  <c:v>Etelä-Pohjanmaa (n=603)</c:v>
                </c:pt>
                <c:pt idx="7">
                  <c:v>Satakunta (n=278)</c:v>
                </c:pt>
                <c:pt idx="8">
                  <c:v>Pohjois-Savo (n=387)</c:v>
                </c:pt>
                <c:pt idx="9">
                  <c:v>Kaakkois-Suomi (n=190)</c:v>
                </c:pt>
                <c:pt idx="10">
                  <c:v>Pohjanmaa (n=459)</c:v>
                </c:pt>
                <c:pt idx="11">
                  <c:v>Pirkanmaa (n=380)</c:v>
                </c:pt>
                <c:pt idx="12">
                  <c:v>Kainuu (n=73)</c:v>
                </c:pt>
                <c:pt idx="13">
                  <c:v>Lappi (n=107)</c:v>
                </c:pt>
                <c:pt idx="14">
                  <c:v>Keski-Suomi (n=250)</c:v>
                </c:pt>
                <c:pt idx="15">
                  <c:v>Etelä-Savo (n=188)</c:v>
                </c:pt>
                <c:pt idx="16">
                  <c:v>Ahvenanmaa (n=72)</c:v>
                </c:pt>
              </c:strCache>
            </c:strRef>
          </c:cat>
          <c:val>
            <c:numRef>
              <c:f>jatkaminen!$AM$91:$AM$107</c:f>
              <c:numCache>
                <c:formatCode>0</c:formatCode>
                <c:ptCount val="17"/>
                <c:pt idx="0">
                  <c:v>37.658031085847327</c:v>
                </c:pt>
                <c:pt idx="1">
                  <c:v>36.081942424764478</c:v>
                </c:pt>
                <c:pt idx="2">
                  <c:v>31.655847214634655</c:v>
                </c:pt>
                <c:pt idx="3">
                  <c:v>27.942876983690496</c:v>
                </c:pt>
                <c:pt idx="4">
                  <c:v>32.741512230576816</c:v>
                </c:pt>
                <c:pt idx="5">
                  <c:v>27.145188559726968</c:v>
                </c:pt>
                <c:pt idx="6">
                  <c:v>24.181066887049468</c:v>
                </c:pt>
                <c:pt idx="7">
                  <c:v>22.541598242929105</c:v>
                </c:pt>
                <c:pt idx="8">
                  <c:v>27.694621663372594</c:v>
                </c:pt>
                <c:pt idx="9">
                  <c:v>23.191069534889138</c:v>
                </c:pt>
                <c:pt idx="10">
                  <c:v>21.849585316620107</c:v>
                </c:pt>
                <c:pt idx="11">
                  <c:v>20.094257779089148</c:v>
                </c:pt>
                <c:pt idx="12">
                  <c:v>19.895223746416832</c:v>
                </c:pt>
                <c:pt idx="13">
                  <c:v>31.36099462234132</c:v>
                </c:pt>
                <c:pt idx="14">
                  <c:v>18.279714473280237</c:v>
                </c:pt>
                <c:pt idx="15">
                  <c:v>20.447050973563435</c:v>
                </c:pt>
                <c:pt idx="16">
                  <c:v>23.272502317333764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FF3-46AC-9685-F13DF9CE5B9C}"/>
            </c:ext>
          </c:extLst>
        </c:ser>
        <c:ser>
          <c:idx val="2"/>
          <c:order val="2"/>
          <c:tx>
            <c:strRef>
              <c:f>jatkaminen!$AN$90</c:f>
              <c:strCache>
                <c:ptCount val="1"/>
                <c:pt idx="0">
                  <c:v>2030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jatkaminen!$AK$91:$AK$107</c:f>
              <c:strCache>
                <c:ptCount val="17"/>
                <c:pt idx="0">
                  <c:v>Varsinais-Suomi (n=502)</c:v>
                </c:pt>
                <c:pt idx="1">
                  <c:v>Pohjois-Pohjanmaa (n=453)</c:v>
                </c:pt>
                <c:pt idx="2">
                  <c:v>Häme (n=308)</c:v>
                </c:pt>
                <c:pt idx="3">
                  <c:v>Uusimaa (n=268)</c:v>
                </c:pt>
                <c:pt idx="4">
                  <c:v>Pohjois-Karjala (n=200)</c:v>
                </c:pt>
                <c:pt idx="5">
                  <c:v>KOKO MAA (n=4718)</c:v>
                </c:pt>
                <c:pt idx="6">
                  <c:v>Etelä-Pohjanmaa (n=603)</c:v>
                </c:pt>
                <c:pt idx="7">
                  <c:v>Satakunta (n=278)</c:v>
                </c:pt>
                <c:pt idx="8">
                  <c:v>Pohjois-Savo (n=387)</c:v>
                </c:pt>
                <c:pt idx="9">
                  <c:v>Kaakkois-Suomi (n=190)</c:v>
                </c:pt>
                <c:pt idx="10">
                  <c:v>Pohjanmaa (n=459)</c:v>
                </c:pt>
                <c:pt idx="11">
                  <c:v>Pirkanmaa (n=380)</c:v>
                </c:pt>
                <c:pt idx="12">
                  <c:v>Kainuu (n=73)</c:v>
                </c:pt>
                <c:pt idx="13">
                  <c:v>Lappi (n=107)</c:v>
                </c:pt>
                <c:pt idx="14">
                  <c:v>Keski-Suomi (n=250)</c:v>
                </c:pt>
                <c:pt idx="15">
                  <c:v>Etelä-Savo (n=188)</c:v>
                </c:pt>
                <c:pt idx="16">
                  <c:v>Ahvenanmaa (n=72)</c:v>
                </c:pt>
              </c:strCache>
            </c:strRef>
          </c:cat>
          <c:val>
            <c:numRef>
              <c:f>jatkaminen!$AN$91:$AN$107</c:f>
              <c:numCache>
                <c:formatCode>0</c:formatCode>
                <c:ptCount val="17"/>
                <c:pt idx="0">
                  <c:v>102.12934672073004</c:v>
                </c:pt>
                <c:pt idx="1">
                  <c:v>101.32981963315228</c:v>
                </c:pt>
                <c:pt idx="2">
                  <c:v>92.650087332526496</c:v>
                </c:pt>
                <c:pt idx="3">
                  <c:v>90.392536984624968</c:v>
                </c:pt>
                <c:pt idx="4">
                  <c:v>82.480418290031736</c:v>
                </c:pt>
                <c:pt idx="5">
                  <c:v>80.180542456140344</c:v>
                </c:pt>
                <c:pt idx="6">
                  <c:v>79.946489058165156</c:v>
                </c:pt>
                <c:pt idx="7">
                  <c:v>79.590976993540721</c:v>
                </c:pt>
                <c:pt idx="8">
                  <c:v>77.699548245270989</c:v>
                </c:pt>
                <c:pt idx="9">
                  <c:v>74.791008821036215</c:v>
                </c:pt>
                <c:pt idx="10">
                  <c:v>70.903132767322347</c:v>
                </c:pt>
                <c:pt idx="11">
                  <c:v>67.643584379726448</c:v>
                </c:pt>
                <c:pt idx="12">
                  <c:v>63.253492709313051</c:v>
                </c:pt>
                <c:pt idx="13">
                  <c:v>62.767788360033649</c:v>
                </c:pt>
                <c:pt idx="14">
                  <c:v>55.676388337105202</c:v>
                </c:pt>
                <c:pt idx="15">
                  <c:v>54.798936002596349</c:v>
                </c:pt>
                <c:pt idx="16">
                  <c:v>48.325798193776158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F3-46AC-9685-F13DF9CE5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202395008"/>
        <c:axId val="202413184"/>
      </c:barChart>
      <c:catAx>
        <c:axId val="202395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02413184"/>
        <c:crosses val="autoZero"/>
        <c:auto val="1"/>
        <c:lblAlgn val="ctr"/>
        <c:lblOffset val="100"/>
        <c:tickLblSkip val="1"/>
        <c:noMultiLvlLbl val="0"/>
      </c:catAx>
      <c:valAx>
        <c:axId val="202413184"/>
        <c:scaling>
          <c:orientation val="minMax"/>
          <c:max val="110"/>
          <c:min val="0"/>
        </c:scaling>
        <c:delete val="0"/>
        <c:axPos val="t"/>
        <c:numFmt formatCode="0" sourceLinked="1"/>
        <c:majorTickMark val="out"/>
        <c:minorTickMark val="none"/>
        <c:tickLblPos val="high"/>
        <c:crossAx val="202395008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0.5293148403453094"/>
          <c:y val="2.5999239083356863E-2"/>
          <c:w val="0.4689647812824807"/>
          <c:h val="5.6756926510877513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Verdana" pitchFamily="34" charset="0"/>
          <a:ea typeface="Verdana" pitchFamily="34" charset="0"/>
          <a:cs typeface="Verdana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748437587574201"/>
          <c:y val="0.11967021753202803"/>
          <c:w val="0.56823064558790615"/>
          <c:h val="0.78126343181461289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kasvinviljely!$B$1540</c:f>
              <c:strCache>
                <c:ptCount val="1"/>
                <c:pt idx="0">
                  <c:v>Muut kasvit*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(kasvinviljely!$C$1540,kasvinviljely!$E$1540)</c:f>
              <c:numCache>
                <c:formatCode>0</c:formatCode>
                <c:ptCount val="2"/>
                <c:pt idx="0">
                  <c:v>94.484299999999166</c:v>
                </c:pt>
                <c:pt idx="1">
                  <c:v>91.701825618161408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46-45CE-9E51-B3BF06AEF122}"/>
            </c:ext>
          </c:extLst>
        </c:ser>
        <c:ser>
          <c:idx val="7"/>
          <c:order val="2"/>
          <c:tx>
            <c:strRef>
              <c:f>kasvinviljely!$B$1542</c:f>
              <c:strCache>
                <c:ptCount val="1"/>
                <c:pt idx="0">
                  <c:v>Ympäristönurmet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(kasvinviljely!$C$1542,kasvinviljely!$E$1542)</c:f>
              <c:numCache>
                <c:formatCode>0</c:formatCode>
                <c:ptCount val="2"/>
                <c:pt idx="0">
                  <c:v>167.87390000000042</c:v>
                </c:pt>
                <c:pt idx="1">
                  <c:v>175.06821713462375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046-45CE-9E51-B3BF06AEF122}"/>
            </c:ext>
          </c:extLst>
        </c:ser>
        <c:ser>
          <c:idx val="6"/>
          <c:order val="3"/>
          <c:tx>
            <c:strRef>
              <c:f>kasvinviljely!$B$1541</c:f>
              <c:strCache>
                <c:ptCount val="1"/>
                <c:pt idx="0">
                  <c:v>Kesanto ja monim.pelto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(kasvinviljely!$C$1541,kasvinviljely!$E$1541)</c:f>
              <c:numCache>
                <c:formatCode>0</c:formatCode>
                <c:ptCount val="2"/>
                <c:pt idx="0">
                  <c:v>79.79109999999983</c:v>
                </c:pt>
                <c:pt idx="1">
                  <c:v>83.671136172259793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046-45CE-9E51-B3BF06AEF122}"/>
            </c:ext>
          </c:extLst>
        </c:ser>
        <c:ser>
          <c:idx val="4"/>
          <c:order val="4"/>
          <c:tx>
            <c:strRef>
              <c:f>kasvinviljely!$B$1539</c:f>
              <c:strCache>
                <c:ptCount val="1"/>
                <c:pt idx="0">
                  <c:v>Valkuaiskasvit
(härkäpapu, herne)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2.89405684754521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6-45CE-9E51-B3BF06AEF122}"/>
                </c:ext>
              </c:extLst>
            </c:dLbl>
            <c:dLbl>
              <c:idx val="1"/>
              <c:layout>
                <c:manualLayout>
                  <c:x val="3.1007751937984496E-2"/>
                  <c:y val="2.4110910186859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46-45CE-9E51-B3BF06AEF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(kasvinviljely!$C$1539,kasvinviljely!$E$1539)</c:f>
              <c:numCache>
                <c:formatCode>0</c:formatCode>
                <c:ptCount val="2"/>
                <c:pt idx="0">
                  <c:v>35.306599999999989</c:v>
                </c:pt>
                <c:pt idx="1">
                  <c:v>43.641632347425961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046-45CE-9E51-B3BF06AEF122}"/>
            </c:ext>
          </c:extLst>
        </c:ser>
        <c:ser>
          <c:idx val="3"/>
          <c:order val="5"/>
          <c:tx>
            <c:strRef>
              <c:f>kasvinviljely!$B$1538</c:f>
              <c:strCache>
                <c:ptCount val="1"/>
                <c:pt idx="0">
                  <c:v>Rypsi+rapsi ja muu ök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(kasvinviljely!$C$1538,kasvinviljely!$E$1538)</c:f>
              <c:numCache>
                <c:formatCode>0</c:formatCode>
                <c:ptCount val="2"/>
                <c:pt idx="0">
                  <c:v>37.965600000000009</c:v>
                </c:pt>
                <c:pt idx="1">
                  <c:v>39.930174489016402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A046-45CE-9E51-B3BF06AEF122}"/>
            </c:ext>
          </c:extLst>
        </c:ser>
        <c:ser>
          <c:idx val="2"/>
          <c:order val="6"/>
          <c:tx>
            <c:strRef>
              <c:f>kasvinviljely!$B$1537</c:f>
              <c:strCache>
                <c:ptCount val="1"/>
                <c:pt idx="0">
                  <c:v>Syysvilja</c:v>
                </c:pt>
              </c:strCache>
            </c:strRef>
          </c:tx>
          <c:spPr>
            <a:blipFill>
              <a:blip xmlns:r="http://schemas.openxmlformats.org/officeDocument/2006/relationships" r:embed="rId6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(kasvinviljely!$C$1537,kasvinviljely!$E$1537)</c:f>
              <c:numCache>
                <c:formatCode>0</c:formatCode>
                <c:ptCount val="2"/>
                <c:pt idx="0">
                  <c:v>73.057099999999849</c:v>
                </c:pt>
                <c:pt idx="1">
                  <c:v>101.01716860925525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A046-45CE-9E51-B3BF06AEF122}"/>
            </c:ext>
          </c:extLst>
        </c:ser>
        <c:ser>
          <c:idx val="1"/>
          <c:order val="7"/>
          <c:tx>
            <c:strRef>
              <c:f>kasvinviljely!$B$1536</c:f>
              <c:strCache>
                <c:ptCount val="1"/>
                <c:pt idx="0">
                  <c:v>Kevätvilja</c:v>
                </c:pt>
              </c:strCache>
            </c:strRef>
          </c:tx>
          <c:spPr>
            <a:blipFill>
              <a:blip xmlns:r="http://schemas.openxmlformats.org/officeDocument/2006/relationships" r:embed="rId7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(kasvinviljely!$C$1536,kasvinviljely!$E$1536)</c:f>
              <c:numCache>
                <c:formatCode>0</c:formatCode>
                <c:ptCount val="2"/>
                <c:pt idx="0">
                  <c:v>999.02769999999941</c:v>
                </c:pt>
                <c:pt idx="1">
                  <c:v>977.46061771327561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046-45CE-9E51-B3BF06AEF122}"/>
            </c:ext>
          </c:extLst>
        </c:ser>
        <c:ser>
          <c:idx val="0"/>
          <c:order val="8"/>
          <c:tx>
            <c:strRef>
              <c:f>kasvinviljely!$B$1535</c:f>
              <c:strCache>
                <c:ptCount val="1"/>
                <c:pt idx="0">
                  <c:v>Viljelty nurmi</c:v>
                </c:pt>
              </c:strCache>
            </c:strRef>
          </c:tx>
          <c:spPr>
            <a:blipFill>
              <a:blip xmlns:r="http://schemas.openxmlformats.org/officeDocument/2006/relationships" r:embed="rId8"/>
              <a:stretch>
                <a:fillRect/>
              </a:stretch>
            </a:blipFill>
            <a:ln>
              <a:solidFill>
                <a:schemeClr val="accent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046-45CE-9E51-B3BF06AEF1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046-45CE-9E51-B3BF06AEF12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46-45CE-9E51-B3BF06AEF12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046-45CE-9E51-B3BF06AEF12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46-45CE-9E51-B3BF06AEF1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(kasvinviljely!$C$1534,kasvinviljely!$E$1534)</c:f>
              <c:strCache>
                <c:ptCount val="2"/>
                <c:pt idx="0">
                  <c:v>2021</c:v>
                </c:pt>
                <c:pt idx="1">
                  <c:v>2024e</c:v>
                </c:pt>
              </c:strCache>
              <c:extLst/>
            </c:strRef>
          </c:cat>
          <c:val>
            <c:numRef>
              <c:f>(kasvinviljely!$C$1535,kasvinviljely!$E$1535)</c:f>
              <c:numCache>
                <c:formatCode>0</c:formatCode>
                <c:ptCount val="2"/>
                <c:pt idx="0">
                  <c:v>802.49370000000135</c:v>
                </c:pt>
                <c:pt idx="1">
                  <c:v>808.78454961920261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A046-45CE-9E51-B3BF06AEF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97223552"/>
        <c:axId val="197225088"/>
        <c:extLst>
          <c:ext xmlns:c15="http://schemas.microsoft.com/office/drawing/2012/chart" uri="{02D57815-91ED-43cb-92C2-25804820EDAC}">
            <c15:filteredBarSeries>
              <c15:ser>
                <c:idx val="8"/>
                <c:order val="1"/>
                <c:tx>
                  <c:strRef>
                    <c:extLst>
                      <c:ext uri="{02D57815-91ED-43cb-92C2-25804820EDAC}">
                        <c15:formulaRef>
                          <c15:sqref>kasvinviljely!$B$1543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>
                      <a:rot lat="0" lon="0" rev="1200000"/>
                    </a:lightRig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(kasvinviljely!$C$1534,kasvinviljely!$E$1534)</c15:sqref>
                        </c15:formulaRef>
                      </c:ext>
                    </c:extLst>
                    <c:strCache>
                      <c:ptCount val="2"/>
                      <c:pt idx="0">
                        <c:v>2021</c:v>
                      </c:pt>
                      <c:pt idx="1">
                        <c:v>2024e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(kasvinviljely!$C$1543,kasvinviljely!$E$1543)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046-45CE-9E51-B3BF06AEF122}"/>
                  </c:ext>
                </c:extLst>
              </c15:ser>
            </c15:filteredBarSeries>
          </c:ext>
        </c:extLst>
      </c:barChart>
      <c:catAx>
        <c:axId val="1972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197225088"/>
        <c:crosses val="autoZero"/>
        <c:auto val="1"/>
        <c:lblAlgn val="ctr"/>
        <c:lblOffset val="100"/>
        <c:noMultiLvlLbl val="0"/>
      </c:catAx>
      <c:valAx>
        <c:axId val="197225088"/>
        <c:scaling>
          <c:orientation val="minMax"/>
          <c:max val="2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fi-FI"/>
          </a:p>
        </c:txPr>
        <c:crossAx val="197223552"/>
        <c:crosses val="autoZero"/>
        <c:crossBetween val="between"/>
        <c:majorUnit val="250"/>
      </c:valAx>
    </c:plotArea>
    <c:legend>
      <c:legendPos val="r"/>
      <c:layout>
        <c:manualLayout>
          <c:xMode val="edge"/>
          <c:yMode val="edge"/>
          <c:x val="0.68230430545775278"/>
          <c:y val="0.25213758247865808"/>
          <c:w val="0.31769569454224728"/>
          <c:h val="0.49355025648730444"/>
        </c:manualLayout>
      </c:layout>
      <c:overlay val="1"/>
      <c:txPr>
        <a:bodyPr/>
        <a:lstStyle/>
        <a:p>
          <a:pPr rtl="0"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externalData r:id="rId9">
    <c:autoUpdate val="0"/>
  </c:externalData>
  <c:userShapes r:id="rId10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kasvinviljely!$B$1452</c:f>
          <c:strCache>
            <c:ptCount val="1"/>
            <c:pt idx="0">
              <c:v>KAIKKI tilat, pellonkäytön muutos 2021--&gt;2024 (%)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kasvinviljely!$K$1426</c:f>
              <c:strCache>
                <c:ptCount val="1"/>
                <c:pt idx="0">
                  <c:v>muutos</c:v>
                </c:pt>
              </c:strCache>
            </c:strRef>
          </c:tx>
          <c:spPr>
            <a:solidFill>
              <a:srgbClr val="489A1E"/>
            </a:solidFill>
            <a:ln>
              <a:noFill/>
            </a:ln>
            <a:effectLst/>
          </c:spPr>
          <c:invertIfNegative val="1"/>
          <c:cat>
            <c:strRef>
              <c:f>kasvinviljely!$B$1427:$B$1444</c:f>
              <c:strCache>
                <c:ptCount val="18"/>
                <c:pt idx="0">
                  <c:v>Viljelty nurmi</c:v>
                </c:pt>
                <c:pt idx="1">
                  <c:v>Ympäristönurmet</c:v>
                </c:pt>
                <c:pt idx="2">
                  <c:v>Kesanto ja monim.pelto</c:v>
                </c:pt>
                <c:pt idx="3">
                  <c:v>Syysvehnä</c:v>
                </c:pt>
                <c:pt idx="4">
                  <c:v>Kevätvehnä</c:v>
                </c:pt>
                <c:pt idx="5">
                  <c:v>Ohra</c:v>
                </c:pt>
                <c:pt idx="6">
                  <c:v>Kaura</c:v>
                </c:pt>
                <c:pt idx="7">
                  <c:v>Ruis (syys + kevät)</c:v>
                </c:pt>
                <c:pt idx="8">
                  <c:v>Muut viljat (seosviljat, vihantavilja)</c:v>
                </c:pt>
                <c:pt idx="9">
                  <c:v>Rypsi+rapsi ja muu ök</c:v>
                </c:pt>
                <c:pt idx="10">
                  <c:v>Härkäpapu</c:v>
                </c:pt>
                <c:pt idx="11">
                  <c:v>Herne</c:v>
                </c:pt>
                <c:pt idx="12">
                  <c:v>Kumina</c:v>
                </c:pt>
                <c:pt idx="13">
                  <c:v>Peruna</c:v>
                </c:pt>
                <c:pt idx="14">
                  <c:v>Sokerijuurikas</c:v>
                </c:pt>
                <c:pt idx="15">
                  <c:v>Avomaan vihannekset, myyntiin</c:v>
                </c:pt>
                <c:pt idx="16">
                  <c:v>Avomaan marjat, myyntiin</c:v>
                </c:pt>
                <c:pt idx="17">
                  <c:v>Muut kasvit</c:v>
                </c:pt>
              </c:strCache>
            </c:strRef>
          </c:cat>
          <c:val>
            <c:numRef>
              <c:f>kasvinviljely!$K$1427:$K$1444</c:f>
              <c:numCache>
                <c:formatCode>0%</c:formatCode>
                <c:ptCount val="18"/>
                <c:pt idx="0">
                  <c:v>1.0331357890038584E-2</c:v>
                </c:pt>
                <c:pt idx="1">
                  <c:v>6.072603981097302E-2</c:v>
                </c:pt>
                <c:pt idx="2">
                  <c:v>4.8627430531224203E-2</c:v>
                </c:pt>
                <c:pt idx="3">
                  <c:v>0.47463446963207367</c:v>
                </c:pt>
                <c:pt idx="4">
                  <c:v>2.4525966239953734E-2</c:v>
                </c:pt>
                <c:pt idx="5">
                  <c:v>-3.197029756930303E-2</c:v>
                </c:pt>
                <c:pt idx="6">
                  <c:v>4.1375127744649243E-2</c:v>
                </c:pt>
                <c:pt idx="7">
                  <c:v>0.21759016195937098</c:v>
                </c:pt>
                <c:pt idx="8">
                  <c:v>-0.40687398593128798</c:v>
                </c:pt>
                <c:pt idx="9">
                  <c:v>5.1746172561908388E-2</c:v>
                </c:pt>
                <c:pt idx="10">
                  <c:v>7.541561957571874E-2</c:v>
                </c:pt>
                <c:pt idx="11">
                  <c:v>0.32286853731396881</c:v>
                </c:pt>
                <c:pt idx="12">
                  <c:v>1.2922915451593076E-2</c:v>
                </c:pt>
                <c:pt idx="13">
                  <c:v>-6.3448564158227194E-3</c:v>
                </c:pt>
                <c:pt idx="14">
                  <c:v>-3.7352629521271608E-2</c:v>
                </c:pt>
                <c:pt idx="15">
                  <c:v>-4.1545065291710426E-2</c:v>
                </c:pt>
                <c:pt idx="16">
                  <c:v>5.5421666924074797E-2</c:v>
                </c:pt>
                <c:pt idx="17">
                  <c:v>-0.11114041458679547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4359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89-4CA2-98AE-0951699F0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6840519"/>
        <c:axId val="56833631"/>
      </c:barChart>
      <c:catAx>
        <c:axId val="56840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833631"/>
        <c:crosses val="autoZero"/>
        <c:auto val="1"/>
        <c:lblAlgn val="ctr"/>
        <c:lblOffset val="100"/>
        <c:tickLblSkip val="1"/>
        <c:noMultiLvlLbl val="0"/>
      </c:catAx>
      <c:valAx>
        <c:axId val="56833631"/>
        <c:scaling>
          <c:orientation val="minMax"/>
          <c:min val="-0.60000000000000009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840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0.01169</cdr:x>
      <cdr:y>0.9219</cdr:y>
    </cdr:from>
    <cdr:to>
      <cdr:x>0.13642</cdr:x>
      <cdr:y>0.98286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FF76E3-0DDF-46FD-A409-6E60C6EF6AEF}"/>
            </a:ext>
          </a:extLst>
        </cdr:cNvPr>
        <cdr:cNvSpPr txBox="1"/>
      </cdr:nvSpPr>
      <cdr:spPr>
        <a:xfrm xmlns:a="http://schemas.openxmlformats.org/drawingml/2006/main">
          <a:off x="85725" y="4610100"/>
          <a:ext cx="914400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62DE4CC6-6921-4450-97CC-2B4606791C46}" type="TxLink">
            <a:rPr lang="en-US" sz="1000" b="0" i="0" u="none" strike="noStrike">
              <a:solidFill>
                <a:srgbClr val="000000"/>
              </a:solidFill>
              <a:latin typeface="Arial"/>
              <a:ea typeface="Verdana" pitchFamily="34" charset="0"/>
              <a:cs typeface="Arial"/>
            </a:rPr>
            <a:pPr/>
            <a:t> </a:t>
          </a:fld>
          <a:endParaRPr lang="fi-FI" sz="140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0.07286</cdr:x>
      <cdr:y>0.05411</cdr:y>
    </cdr:from>
    <cdr:to>
      <cdr:x>0.27885</cdr:x>
      <cdr:y>0.0903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58DD0A-2417-48E7-8276-B60C409FCD22}"/>
            </a:ext>
          </a:extLst>
        </cdr:cNvPr>
        <cdr:cNvSpPr txBox="1"/>
      </cdr:nvSpPr>
      <cdr:spPr>
        <a:xfrm xmlns:a="http://schemas.openxmlformats.org/drawingml/2006/main">
          <a:off x="516867" y="314325"/>
          <a:ext cx="1461288" cy="210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000">
              <a:latin typeface="Verdana" pitchFamily="34" charset="0"/>
              <a:ea typeface="Verdana" pitchFamily="34" charset="0"/>
              <a:cs typeface="Verdana" pitchFamily="34" charset="0"/>
            </a:rPr>
            <a:t>1000</a:t>
          </a:r>
          <a:r>
            <a:rPr lang="fi-FI" sz="1000" baseline="0">
              <a:latin typeface="Verdana" pitchFamily="34" charset="0"/>
              <a:ea typeface="Verdana" pitchFamily="34" charset="0"/>
              <a:cs typeface="Verdana" pitchFamily="34" charset="0"/>
            </a:rPr>
            <a:t> ha</a:t>
          </a:r>
          <a:endParaRPr lang="fi-FI" sz="100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0.13023</cdr:x>
      <cdr:y>0.05787</cdr:y>
    </cdr:from>
    <cdr:to>
      <cdr:x>0.94264</cdr:x>
      <cdr:y>0.13562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3F4C220-5BC4-42C0-AC26-334D12EBD960}"/>
            </a:ext>
          </a:extLst>
        </cdr:cNvPr>
        <cdr:cNvSpPr txBox="1"/>
      </cdr:nvSpPr>
      <cdr:spPr>
        <a:xfrm xmlns:a="http://schemas.openxmlformats.org/drawingml/2006/main">
          <a:off x="800099" y="304801"/>
          <a:ext cx="4991101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DD0C9C9-3427-48D8-A92E-B4CAFC6A5A6A}" type="TxLink">
            <a:rPr lang="en-US" sz="2000" b="0" i="0" u="none" strike="noStrike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rPr>
            <a:pPr/>
            <a:t> </a:t>
          </a:fld>
          <a:endParaRPr lang="fi-FI" sz="2000" b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0.73343</cdr:x>
      <cdr:y>0.86862</cdr:y>
    </cdr:from>
    <cdr:to>
      <cdr:x>0.94088</cdr:x>
      <cdr:y>0.99575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47040D1-F700-40DA-9563-7BB8F5EA0429}"/>
            </a:ext>
          </a:extLst>
        </cdr:cNvPr>
        <cdr:cNvSpPr txBox="1"/>
      </cdr:nvSpPr>
      <cdr:spPr>
        <a:xfrm xmlns:a="http://schemas.openxmlformats.org/drawingml/2006/main">
          <a:off x="5168925" y="4767597"/>
          <a:ext cx="1462024" cy="69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C63CA5A-A8CF-44EF-A582-0112892375A7}" type="TxLink">
            <a:rPr lang="en-US" sz="800" b="0" i="0" u="none" strike="noStrike">
              <a:solidFill>
                <a:srgbClr val="000000"/>
              </a:solidFill>
              <a:latin typeface="Arial"/>
              <a:cs typeface="Arial"/>
            </a:rPr>
            <a:pPr/>
            <a:t>*mm. laidun, kumina, 
  vihantavilja, 
  puutarhakasvit</a:t>
          </a:fld>
          <a:endParaRPr lang="fi-FI" sz="1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9CB1-4C1E-5748-8F3E-990BAC878EF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DADD-A597-0940-AD73-CBC247CB9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4165A-735B-574E-A481-AF9A30E5954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A81A-34BF-3849-82BD-A1822459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image" Target="../media/image17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5" Type="http://schemas.openxmlformats.org/officeDocument/2006/relationships/image" Target="../media/image21.jpeg"/><Relationship Id="rId4" Type="http://schemas.openxmlformats.org/officeDocument/2006/relationships/image" Target="../media/image1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17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17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jpeg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jpeg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6" y="0"/>
            <a:ext cx="91536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MTK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800" y="564198"/>
            <a:ext cx="1298143" cy="982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21" y="21666"/>
            <a:ext cx="2985638" cy="1232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276700-B635-4DCE-970E-4CDECD2A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D903762-DD30-434A-979D-F58BC12CCA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0359" y="4456133"/>
            <a:ext cx="1888584" cy="4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teksti_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910883C4-A13D-9B43-8262-264BD95B414B}" type="datetime1">
              <a:rPr lang="fi-FI" smtClean="0"/>
              <a:t>15.3.2023</a:t>
            </a:fld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BE911DE4-FFD1-A944-A19E-8E7802C90FA7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0663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DBEC8CEB-9AC2-41F3-993F-0C106286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id="{EACC3F39-1701-4A66-A0EC-C44F3FEA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YLEIS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202B2CD-2CE1-BC44-823F-6FDB10A2EFDD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C7F76B2-D014-554F-ABFB-A7EF5AAC7D29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2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AECD640C-1981-A949-9CC5-7052C7C59F51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1E9AF0B-0321-6141-A836-F7540E2679B6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A72A08E7-61EB-524B-B693-D6E1C23F4CC1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teksti_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16120F6-AF05-3D4D-A317-8C17CCE7B301}" type="datetime1">
              <a:rPr lang="fi-FI" smtClean="0"/>
              <a:t>15.3.2023</a:t>
            </a:fld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55B4514-B471-914E-8EB3-C6960C64CA44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_Metsänomistaminen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850263E-D5CF-435D-92DF-C087CC879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571" y="4485246"/>
            <a:ext cx="1430005" cy="332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0" y="209244"/>
            <a:ext cx="6136540" cy="49288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8929" y="1226621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7608" y="3044446"/>
            <a:ext cx="2779936" cy="977069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7254FC4-8838-F648-99A5-813FFA37AF96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338BD4DB-5372-4F46-8510-E1F7B3358053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D9DD13AE-11D3-EF49-8A40-AA2AD1E67458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OMISTAJA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9F0D432-F508-F545-BF5C-F5F2716D19BC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4C23317-F551-4771-B7E3-56E2AD6FDD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14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SANOMISTAJA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75DD9B9A-805F-2445-A8AE-A2E03781CB0E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F4F25BC-EA44-45B6-AE78-AC0AB760E2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4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B03FECC4-C5B2-EA4F-9F6C-4806E5241720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8CA913B-FE46-46BE-9290-D28E8B6896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0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teksti_2sisältöä_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E35F77C4-62ED-B349-9FDA-ECB3C5C98104}" type="datetime1">
              <a:rPr lang="fi-FI" smtClean="0"/>
              <a:t>15.3.2023</a:t>
            </a:fld>
            <a:endParaRPr lang="en-US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CE5178-94C1-44C2-823D-01DE46377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4954"/>
          <a:stretch/>
        </p:blipFill>
        <p:spPr>
          <a:xfrm>
            <a:off x="4403924" y="4643868"/>
            <a:ext cx="344867" cy="477189"/>
          </a:xfrm>
          <a:prstGeom prst="rect">
            <a:avLst/>
          </a:prstGeom>
        </p:spPr>
      </p:pic>
      <p:pic>
        <p:nvPicPr>
          <p:cNvPr id="11" name="Picture 1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2A48730-75D3-4E0D-8536-DD4C94D8E2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1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9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0FDB50D-BE69-1148-A6F6-9EDE709B55B9}" type="datetime1">
              <a:rPr lang="fi-FI" smtClean="0"/>
              <a:t>15.3.2023</a:t>
            </a:fld>
            <a:endParaRPr lang="en-US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7FFA0FE-21AC-4E6A-806E-84B15BC13B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4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4187A5BF-73B8-254C-A3F6-D95E6D6388B5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41C05B3-0BFC-4F55-B42F-5026E45DC0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1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SANOMISTAJA_otsikko_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4187A5BF-73B8-254C-A3F6-D95E6D6388B5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24ABDBF-184E-4F35-B998-3784D396A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8249" y="4647851"/>
            <a:ext cx="347502" cy="475529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EBB7EB4-D4B6-48DF-BF89-93D4BA8D3D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_Metsänomista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0" y="209244"/>
            <a:ext cx="6136540" cy="49288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08" y="124089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7608" y="3036416"/>
            <a:ext cx="2779936" cy="93473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4D705AC-F751-4ED7-9DDF-684596BCD0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571" y="4485246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3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T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274F6EDE-DC8A-2849-A443-4F70E7FABD36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14837B1-F6C4-4B4C-8CA9-0DB34AA1CE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7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T_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26B64A6-D364-624A-9B14-76028ACE6F25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603A7D1-A784-4288-B87F-DAB7237167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21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K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A49EF21-910E-CA46-B083-589B47E35DA2}" type="datetime1">
              <a:rPr lang="fi-FI" smtClean="0"/>
              <a:t>15.3.2023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22DBA0D-D75D-4DDF-8B7C-F1F8C900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55DA285-D399-42CF-A505-D4A572F0C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407" y="4738099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28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418500"/>
            <a:ext cx="1455686" cy="2754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4000" y="1117800"/>
            <a:ext cx="5940000" cy="3375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" y="1117800"/>
            <a:ext cx="2640600" cy="14814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000" y="2781000"/>
            <a:ext cx="2640600" cy="76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3728700"/>
            <a:ext cx="2639652" cy="767035"/>
          </a:xfrm>
        </p:spPr>
        <p:txBody>
          <a:bodyPr anchor="b"/>
          <a:lstStyle>
            <a:lvl1pPr>
              <a:spcBef>
                <a:spcPts val="450"/>
              </a:spcBef>
              <a:defRPr sz="9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06" y="1117801"/>
            <a:ext cx="47709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693919"/>
            <a:ext cx="4232672" cy="148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285200"/>
            <a:ext cx="732507" cy="40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1104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272" y="683100"/>
            <a:ext cx="8599500" cy="297000"/>
          </a:xfrm>
        </p:spPr>
        <p:txBody>
          <a:bodyPr/>
          <a:lstStyle>
            <a:lvl1pPr>
              <a:spcBef>
                <a:spcPts val="450"/>
              </a:spcBef>
              <a:defRPr sz="165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0272" y="1282500"/>
            <a:ext cx="8599500" cy="299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418500"/>
            <a:ext cx="1455686" cy="2754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4000" y="1117800"/>
            <a:ext cx="5940000" cy="3375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" y="1117800"/>
            <a:ext cx="2640600" cy="14814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000" y="2781000"/>
            <a:ext cx="2640600" cy="76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3728700"/>
            <a:ext cx="2639652" cy="767035"/>
          </a:xfrm>
        </p:spPr>
        <p:txBody>
          <a:bodyPr anchor="b"/>
          <a:lstStyle>
            <a:lvl1pPr>
              <a:spcBef>
                <a:spcPts val="450"/>
              </a:spcBef>
              <a:defRPr sz="9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06" y="1117801"/>
            <a:ext cx="47709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693919"/>
            <a:ext cx="4232672" cy="148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285200"/>
            <a:ext cx="732507" cy="40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86229-8BAD-4B72-B26F-D4105119A95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418500"/>
            <a:ext cx="1455686" cy="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9" y="323039"/>
            <a:ext cx="4220100" cy="30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1281113"/>
            <a:ext cx="4220100" cy="299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2099" y="323038"/>
            <a:ext cx="4220100" cy="41013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0000" y="324000"/>
            <a:ext cx="4220671" cy="41013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771" y="1281113"/>
            <a:ext cx="4220100" cy="299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771" y="323039"/>
            <a:ext cx="4220100" cy="30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IO_Metsänomistaminen5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16987"/>
          <a:stretch/>
        </p:blipFill>
        <p:spPr>
          <a:xfrm>
            <a:off x="2995482" y="199534"/>
            <a:ext cx="6148518" cy="49439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2995109"/>
            <a:ext cx="2779936" cy="9203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3" name="Picture 1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61E4E2A-442D-48E4-BE0E-7D301B394C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571" y="4485246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2" y="683100"/>
            <a:ext cx="8599884" cy="297000"/>
          </a:xfrm>
        </p:spPr>
        <p:txBody>
          <a:bodyPr/>
          <a:lstStyle>
            <a:lvl1pPr>
              <a:spcBef>
                <a:spcPts val="450"/>
              </a:spcBef>
              <a:defRPr sz="165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8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9020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68F4-749D-4CAB-A446-6D031A6933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56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0272" y="1282500"/>
            <a:ext cx="8599500" cy="299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272" y="683100"/>
            <a:ext cx="8599500" cy="297000"/>
          </a:xfrm>
        </p:spPr>
        <p:txBody>
          <a:bodyPr/>
          <a:lstStyle>
            <a:lvl1pPr>
              <a:spcBef>
                <a:spcPts val="450"/>
              </a:spcBef>
              <a:defRPr sz="165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0272" y="1282500"/>
            <a:ext cx="8599500" cy="299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418500"/>
            <a:ext cx="1455686" cy="2754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04000" y="1117800"/>
            <a:ext cx="5940000" cy="3375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" y="1117800"/>
            <a:ext cx="2640600" cy="14814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000" y="2781000"/>
            <a:ext cx="2640600" cy="7670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000" y="3728700"/>
            <a:ext cx="2639652" cy="767035"/>
          </a:xfrm>
        </p:spPr>
        <p:txBody>
          <a:bodyPr anchor="b"/>
          <a:lstStyle>
            <a:lvl1pPr>
              <a:spcBef>
                <a:spcPts val="450"/>
              </a:spcBef>
              <a:defRPr sz="9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06" y="1117801"/>
            <a:ext cx="47709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693919"/>
            <a:ext cx="4232672" cy="148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285200"/>
            <a:ext cx="732507" cy="405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3000" b="0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86229-8BAD-4B72-B26F-D4105119A95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00" y="418500"/>
            <a:ext cx="1455686" cy="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2" y="683100"/>
            <a:ext cx="8599884" cy="297000"/>
          </a:xfrm>
        </p:spPr>
        <p:txBody>
          <a:bodyPr/>
          <a:lstStyle>
            <a:lvl1pPr>
              <a:spcBef>
                <a:spcPts val="450"/>
              </a:spcBef>
              <a:defRPr sz="165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737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IO_Metsänomistaminen4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10002"/>
          <a:stretch/>
        </p:blipFill>
        <p:spPr>
          <a:xfrm>
            <a:off x="2995483" y="199535"/>
            <a:ext cx="6138674" cy="49439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817" y="3018000"/>
            <a:ext cx="2779936" cy="91184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7572473-ED9C-4AF7-820C-26630EA92A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571" y="4485246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2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MTK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800" y="564198"/>
            <a:ext cx="1298143" cy="982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21" y="21666"/>
            <a:ext cx="2985638" cy="1232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276700-B635-4DCE-970E-4CDECD2A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CDFF780-8EE1-4FC4-B9A4-D226DFA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1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_Ruoantuotanto_ja_vilj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K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59" y="186271"/>
            <a:ext cx="6136542" cy="4957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A7D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MTK_ppt_ruoantuotanto_yläpalkk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9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_Ruoantuotanto_ja_viljely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K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0" y="186271"/>
            <a:ext cx="6136540" cy="49572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MTK_ppt_ruoantuotanto_yläpalkk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1AC6F8F1-0D47-4E15-B1A7-52106C0A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F3A49D-F7A0-4BD7-A1E9-F693E7750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50160C-3B76-4677-97FA-03CADFD7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A7D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6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IO_Yrittäminen_maaseud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59" y="207677"/>
            <a:ext cx="6136541" cy="49307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FCD01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168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IO_Yrittäminen_maaseudulla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59" y="207677"/>
            <a:ext cx="6136541" cy="4930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FCD01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168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36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_Metsänomista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0" y="209244"/>
            <a:ext cx="6136540" cy="49288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3" name="Picture 2" descr="metsanomistaja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0" y="4137471"/>
            <a:ext cx="1428618" cy="4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3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IO_Metsänomistaminen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0" y="209244"/>
            <a:ext cx="6136540" cy="49288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3" name="Picture 2" descr="metsanomistaja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0" y="4137471"/>
            <a:ext cx="1428618" cy="4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0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IO_Maankä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924" y="217386"/>
            <a:ext cx="6111611" cy="49288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7FBB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0" name="Picture 9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38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IO_Maankäyttö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924" y="217386"/>
            <a:ext cx="6111611" cy="49288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7FBB0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60" y="3115166"/>
            <a:ext cx="2779936" cy="58764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0" name="Picture 9" descr="MTK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7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F876F376-7A51-CC46-8D20-D69169E98C5B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8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IO_Metsänomistaminen3_4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17342"/>
          <a:stretch/>
        </p:blipFill>
        <p:spPr>
          <a:xfrm>
            <a:off x="3014618" y="199534"/>
            <a:ext cx="6129382" cy="49361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660" y="1213653"/>
            <a:ext cx="2779935" cy="17814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009D4B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0659" y="3018000"/>
            <a:ext cx="2779936" cy="91184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" name="Picture 1" descr="MTK_ppt_metsänomistaminen_yläpalkk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19"/>
            <a:ext cx="9144000" cy="203454"/>
          </a:xfrm>
          <a:prstGeom prst="rect">
            <a:avLst/>
          </a:prstGeom>
        </p:spPr>
      </p:pic>
      <p:pic>
        <p:nvPicPr>
          <p:cNvPr id="12" name="Picture 11" descr="MTK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326083"/>
            <a:ext cx="689128" cy="521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5012512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327E4C8-B70B-471C-BB76-5AF1C050D4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571" y="4485246"/>
            <a:ext cx="1430005" cy="3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7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EIS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C8C26F4-DBFC-534E-B965-5D94C9222ADC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4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862FA6C-9821-BB49-AB0A-69B27F15279C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9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teksti_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910883C4-A13D-9B43-8262-264BD95B414B}" type="datetime1">
              <a:rPr lang="fi-FI" smtClean="0"/>
              <a:t>15.3.2023</a:t>
            </a:fld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0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BE911DE4-FFD1-A944-A19E-8E7802C90FA7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6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0663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DBEC8CEB-9AC2-41F3-993F-0C106286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id="{EACC3F39-1701-4A66-A0EC-C44F3FEA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LEIS_otsikk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97272"/>
            <a:ext cx="8229600" cy="758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830B6CB8-3D41-044C-8B60-1FC3DCF371F9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B44C-7161-4CBA-8BD8-6E3BECD50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7" name="Kuva 6" descr="Kuva, joka sisältää kohteen laite, piirtäminen&#10;&#10;Kuvaus luotu automaattisesti">
            <a:extLst>
              <a:ext uri="{FF2B5EF4-FFF2-40B4-BE49-F238E27FC236}">
                <a16:creationId xmlns:a16="http://schemas.microsoft.com/office/drawing/2014/main" id="{6B9BF585-3D77-446C-BD9B-C440A04C71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0" y="4489071"/>
            <a:ext cx="551585" cy="7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5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IO_Ruoantuotanto_ja_viljely_4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2162010-D020-4C48-B18D-327B94C72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649" y="214331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6F4101F-BC25-40FD-9BC0-19CA18A617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1B7EBAA3-685E-4FAD-AF64-6312605125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7">
            <a:extLst>
              <a:ext uri="{FF2B5EF4-FFF2-40B4-BE49-F238E27FC236}">
                <a16:creationId xmlns:a16="http://schemas.microsoft.com/office/drawing/2014/main" id="{D2283997-AF87-456C-8D59-1DAE19F3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7254FC4-8838-F648-99A5-813FFA37AF96}" type="datetime1">
              <a:rPr lang="fi-FI" smtClean="0"/>
              <a:t>15.3.2023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ÄÄ_LOGO_YLEIS_otsikko">
    <p:bg>
      <p:bgPr>
        <a:solidFill>
          <a:srgbClr val="009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96920"/>
            <a:ext cx="8229600" cy="758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7254FC4-8838-F648-99A5-813FFA37AF96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8C84C2-B137-4A2F-A61C-9511897C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2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YLEIS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202B2CD-2CE1-BC44-823F-6FDB10A2EFDD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7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C7F76B2-D014-554F-ABFB-A7EF5AAC7D29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F876F376-7A51-CC46-8D20-D69169E98C5B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AECD640C-1981-A949-9CC5-7052C7C59F51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90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1E9AF0B-0321-6141-A836-F7540E2679B6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0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A72A08E7-61EB-524B-B693-D6E1C23F4CC1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teksti_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16120F6-AF05-3D4D-A317-8C17CCE7B301}" type="datetime1">
              <a:rPr lang="fi-FI" smtClean="0"/>
              <a:t>15.3.2023</a:t>
            </a:fld>
            <a:endParaRPr lang="en-US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9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55B4514-B471-914E-8EB3-C6960C64CA44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2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7254FC4-8838-F648-99A5-813FFA37AF96}" type="datetime1">
              <a:rPr lang="fi-FI" smtClean="0"/>
              <a:t>15.3.2023</a:t>
            </a:fld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338BD4DB-5372-4F46-8510-E1F7B3358053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6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ÄÄ_LOGO_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D9DD13AE-11D3-EF49-8A40-AA2AD1E67458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4055" y="4653692"/>
            <a:ext cx="658813" cy="4291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5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OMISTAJA_otsa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2538282" cy="428982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124200" y="1579563"/>
            <a:ext cx="5562600" cy="30146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124200" y="304800"/>
            <a:ext cx="5562600" cy="119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Picture 14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9F0D432-F508-F545-BF5C-F5F2716D19BC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7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SANOMISTAJA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75DD9B9A-805F-2445-A8AE-A2E03781CB0E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EIS_yleispo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C8C26F4-DBFC-534E-B965-5D94C9222ADC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0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B03FECC4-C5B2-EA4F-9F6C-4806E5241720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266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teksti_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6" name="Picture 15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E35F77C4-62ED-B349-9FDA-ECB3C5C98104}" type="datetime1">
              <a:rPr lang="fi-FI" smtClean="0"/>
              <a:t>15.3.2023</a:t>
            </a:fld>
            <a:endParaRPr lang="en-US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87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teksti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8" name="Picture 17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9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00FDB50D-BE69-1148-A6F6-9EDE709B55B9}" type="datetime1">
              <a:rPr lang="fi-FI" smtClean="0"/>
              <a:t>15.3.2023</a:t>
            </a:fld>
            <a:endParaRPr lang="en-US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5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29600" cy="7584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4187A5BF-73B8-254C-A3F6-D95E6D6388B5}" type="datetime1">
              <a:rPr lang="fi-FI" smtClean="0"/>
              <a:t>15.3.2023</a:t>
            </a:fld>
            <a:endParaRPr lang="en-US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2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T_sisältö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14959"/>
            <a:ext cx="3008313" cy="76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959"/>
            <a:ext cx="5111750" cy="42796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274F6EDE-DC8A-2849-A443-4F70E7FABD36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3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SANOMISTAJAT_YLEIS_kuva+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pic>
        <p:nvPicPr>
          <p:cNvPr id="14" name="Picture 13" descr="metsanomistaj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85" y="4666310"/>
            <a:ext cx="1362782" cy="411226"/>
          </a:xfrm>
          <a:prstGeom prst="rect">
            <a:avLst/>
          </a:prstGeom>
        </p:spPr>
      </p:pic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C26B64A6-D364-624A-9B14-76028ACE6F25}" type="datetime1">
              <a:rPr lang="fi-FI" smtClean="0"/>
              <a:t>15.3.2023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90387" y="4767263"/>
            <a:ext cx="862944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1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MTK_pysty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A4CF58C8-E8CC-9140-BCFD-4693A64E38C8}" type="datetime1">
              <a:rPr lang="fi-FI" smtClean="0"/>
              <a:t>15.3.2023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5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MTK_otsikko_pysty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8D448A6-DE80-F342-AAA7-0988E6EEEC67}" type="datetime1">
              <a:rPr lang="fi-FI" smtClean="0"/>
              <a:t>15.3.2023</a:t>
            </a:fld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5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K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5A49EF21-910E-CA46-B083-589B47E35DA2}" type="datetime1">
              <a:rPr lang="fi-FI" smtClean="0"/>
              <a:t>15.3.2023</a:t>
            </a:fld>
            <a:endParaRPr lang="en-US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8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4792267"/>
            <a:ext cx="1905000" cy="1702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8B320-A5E7-40AA-AF9F-6AE8DCD66A91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S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2538282" cy="257735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br>
              <a:rPr lang="fi-FI"/>
            </a:br>
            <a:br>
              <a:rPr lang="fi-FI"/>
            </a:b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61590" y="4767263"/>
            <a:ext cx="1801929" cy="273844"/>
          </a:xfrm>
        </p:spPr>
        <p:txBody>
          <a:bodyPr/>
          <a:lstStyle/>
          <a:p>
            <a:fld id="{6862FA6C-9821-BB49-AB0A-69B27F15279C}" type="datetime1">
              <a:rPr lang="fi-FI" smtClean="0"/>
              <a:t>15.3.2023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" y="39027"/>
            <a:ext cx="2985638" cy="1232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3124200" y="304800"/>
            <a:ext cx="5562600" cy="428942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3012417"/>
            <a:ext cx="2538282" cy="1581807"/>
          </a:xfrm>
        </p:spPr>
        <p:txBody>
          <a:bodyPr/>
          <a:lstStyle>
            <a:lvl1pPr marL="0" indent="0">
              <a:buNone/>
              <a:defRPr sz="1400" b="0" i="0">
                <a:latin typeface="Arial"/>
                <a:cs typeface="Arial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7" y="4623749"/>
            <a:ext cx="659929" cy="4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2.xml"/><Relationship Id="rId9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7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7.sv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8" r:id="rId3"/>
    <p:sldLayoutId id="2147483720" r:id="rId4"/>
    <p:sldLayoutId id="2147483719" r:id="rId5"/>
    <p:sldLayoutId id="2147483718" r:id="rId6"/>
    <p:sldLayoutId id="2147483683" r:id="rId7"/>
    <p:sldLayoutId id="2147483650" r:id="rId8"/>
    <p:sldLayoutId id="2147483684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21" r:id="rId29"/>
    <p:sldLayoutId id="2147483709" r:id="rId30"/>
    <p:sldLayoutId id="2147483710" r:id="rId31"/>
    <p:sldLayoutId id="2147483655" r:id="rId3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23039"/>
            <a:ext cx="8600156" cy="302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2500"/>
            <a:ext cx="8600156" cy="299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2500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857250" y="-450191"/>
            <a:ext cx="10260211" cy="5184768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8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8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8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Middle </a:t>
              </a:r>
              <a:br>
                <a:rPr lang="en-GB" sz="600" dirty="0">
                  <a:solidFill>
                    <a:schemeClr val="tx1"/>
                  </a:solidFill>
                </a:rPr>
              </a:br>
              <a:r>
                <a:rPr lang="en-GB" sz="6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4300" y="4792500"/>
            <a:ext cx="5621400" cy="148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0000" y="4590000"/>
            <a:ext cx="860562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9999" y="4792809"/>
            <a:ext cx="810204" cy="1532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C4FE27-A06F-4D74-B5E4-E7A3F1517D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701" y="4651767"/>
            <a:ext cx="635702" cy="4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155700" y="137301"/>
            <a:ext cx="8600156" cy="302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2500"/>
            <a:ext cx="8600156" cy="299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2500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857250" y="-450191"/>
            <a:ext cx="10260211" cy="5184768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8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8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8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Middle </a:t>
              </a:r>
              <a:br>
                <a:rPr lang="en-GB" sz="600" dirty="0">
                  <a:solidFill>
                    <a:schemeClr val="tx1"/>
                  </a:solidFill>
                </a:rPr>
              </a:br>
              <a:r>
                <a:rPr lang="en-GB" sz="6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4300" y="4792500"/>
            <a:ext cx="5621400" cy="148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11"/>
            </p:custDataLst>
          </p:nvPr>
        </p:nvCxnSpPr>
        <p:spPr>
          <a:xfrm>
            <a:off x="270000" y="4590000"/>
            <a:ext cx="860562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9999" y="4792809"/>
            <a:ext cx="810204" cy="1532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7E67404-6078-458C-83CC-BDB7ED043853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685" y="4681335"/>
            <a:ext cx="489450" cy="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8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5" r:id="rId7"/>
    <p:sldLayoutId id="2147483737" r:id="rId8"/>
    <p:sldLayoutId id="214748373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155700" y="137301"/>
            <a:ext cx="8600156" cy="302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2500"/>
            <a:ext cx="8600156" cy="299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2500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857250" y="-450191"/>
            <a:ext cx="10260211" cy="5184768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8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8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8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Middle </a:t>
              </a:r>
              <a:br>
                <a:rPr lang="en-GB" sz="600" dirty="0">
                  <a:solidFill>
                    <a:schemeClr val="tx1"/>
                  </a:solidFill>
                </a:rPr>
              </a:br>
              <a:r>
                <a:rPr lang="en-GB" sz="6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4300" y="4792500"/>
            <a:ext cx="5621400" cy="148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0000" y="4590000"/>
            <a:ext cx="860562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999" y="4792809"/>
            <a:ext cx="810204" cy="153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28AF9C-304B-44F4-8299-F71177ACB4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700" y="4627840"/>
            <a:ext cx="602689" cy="4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5" r:id="rId4"/>
    <p:sldLayoutId id="214748374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ꟷ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6E701F0-2ACA-0441-9E2A-952EFADC8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kern="1200">
          <a:solidFill>
            <a:schemeClr val="tx1">
              <a:lumMod val="65000"/>
              <a:lumOff val="35000"/>
            </a:schemeClr>
          </a:solidFill>
          <a:latin typeface="Arial Rounded MT Bold"/>
          <a:ea typeface="+mn-ea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C5343-A9B8-48F0-AE64-B84E13F2D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Kannattavuus kilpailukyky keskiöön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499EFD-793E-4FC1-9114-D4286C025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Jari Kauhanen</a:t>
            </a:r>
            <a:br>
              <a:rPr lang="fi-FI" dirty="0"/>
            </a:br>
            <a:r>
              <a:rPr lang="fi-FI" dirty="0"/>
              <a:t>toiminnanjohtaja MTK-Pohjois-Savo </a:t>
            </a:r>
          </a:p>
          <a:p>
            <a:r>
              <a:rPr lang="fi-FI" dirty="0"/>
              <a:t>15.3.23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F1A10D-88A6-4BCC-944F-34515A11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8968-A510-504C-9CFD-3193E67D8F83}" type="datetime1">
              <a:rPr lang="fi-FI" smtClean="0"/>
              <a:t>15.3.2023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36A8D5-DF13-40CE-A54F-3DF09E7AFC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6E701F0-2ACA-0441-9E2A-952EFADC84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E041EA5-22E4-4F3F-A7A6-CA17CCC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Maatalouden rakennekehitys  jatkuu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4EF11A-4509-4067-AB85-A39A397F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F0B-0321-6141-A836-F7540E2679B6}" type="datetime1">
              <a:rPr lang="fi-FI" smtClean="0"/>
              <a:t>15.3.2023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C45A7F-738C-469A-BD66-FD3FF157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F0C12F-F089-47E2-8F57-DC44168CA7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029" y="1063228"/>
            <a:ext cx="8229600" cy="3394075"/>
          </a:xfrm>
        </p:spPr>
        <p:txBody>
          <a:bodyPr>
            <a:noAutofit/>
          </a:bodyPr>
          <a:lstStyle/>
          <a:p>
            <a:r>
              <a:rPr lang="fi-FI" sz="1600" dirty="0"/>
              <a:t>Maatilojen talouskeskusten  määrä vähenee,  pellot ja peltoalat eivät  </a:t>
            </a:r>
          </a:p>
          <a:p>
            <a:r>
              <a:rPr lang="fi-FI" sz="1600" dirty="0"/>
              <a:t>Talouskeskuksiin kohdistuu yhä suurempaa liikennevirtaa ja tonnimääriä</a:t>
            </a:r>
          </a:p>
          <a:p>
            <a:r>
              <a:rPr lang="fi-FI" sz="1600" dirty="0"/>
              <a:t>Peltojen koolla ja sijainnilla yhä suurempi merkitys</a:t>
            </a:r>
          </a:p>
          <a:p>
            <a:r>
              <a:rPr lang="fi-FI" sz="1600" dirty="0"/>
              <a:t> Tilojen toiminta yhä  enemmän riippuvaista tuotantopanosten oikea-aikaisesta  toimittamisesta esim. polttoaine-, rehu- kuivikekuljetusten on pelattava jatkuvasti</a:t>
            </a:r>
          </a:p>
          <a:p>
            <a:r>
              <a:rPr lang="fi-FI" sz="1600" dirty="0"/>
              <a:t>Yhdeltä tilata lähtee yhä  suurempi keräily- ja toimitusmäärä kerralla</a:t>
            </a:r>
          </a:p>
          <a:p>
            <a:r>
              <a:rPr lang="fi-FI" sz="1600" dirty="0"/>
              <a:t>Peltorakenteen on pysyttävä kehityksessä  mukana      </a:t>
            </a:r>
          </a:p>
        </p:txBody>
      </p:sp>
    </p:spTree>
    <p:extLst>
      <p:ext uri="{BB962C8B-B14F-4D97-AF65-F5344CB8AC3E}">
        <p14:creationId xmlns:p14="http://schemas.microsoft.com/office/powerpoint/2010/main" val="292341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E041EA5-22E4-4F3F-A7A6-CA17CCC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Maatalouden rakennekehitys  vaikuttaa maatilojen sijaintiin ja logistiikkaan ja kannattavuuteen 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4EF11A-4509-4067-AB85-A39A397F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F0B-0321-6141-A836-F7540E2679B6}" type="datetime1">
              <a:rPr lang="fi-FI" smtClean="0"/>
              <a:t>15.3.2023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C45A7F-738C-469A-BD66-FD3FF157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F0C12F-F089-47E2-8F57-DC44168CA7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029" y="1063228"/>
            <a:ext cx="8229600" cy="3394075"/>
          </a:xfrm>
        </p:spPr>
        <p:txBody>
          <a:bodyPr>
            <a:noAutofit/>
          </a:bodyPr>
          <a:lstStyle/>
          <a:p>
            <a:r>
              <a:rPr lang="fi-FI" sz="1600" dirty="0"/>
              <a:t> Kokonaispeltoala säilyy lähes ennallaan vaikka tilojen määrä vähenee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Kuljetustarpeet ja volyymit  tilakeskuksiin ja  tilakeskuksista lisääntyvät, tilusjärjestelyt vähentävät tätä tarvetta</a:t>
            </a: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Maatiloille johtavan tiestön pitää olla ympäri vuoden liikennöitävissä rekkakuljetuksille ja maatalouden  omille  kuljetuksille. Tilusjärjestelyt pienentävät tiestöön kohdistuvaa painetta.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r>
              <a:rPr lang="fi-FI" sz="1600" dirty="0"/>
              <a:t>Siirtoajon määrä vähentyy tilusjärjestelyssä , samoja tehokkaita koneita käytetään voidaan käyttää paremmin useammilla tiloilla</a:t>
            </a:r>
          </a:p>
        </p:txBody>
      </p:sp>
    </p:spTree>
    <p:extLst>
      <p:ext uri="{BB962C8B-B14F-4D97-AF65-F5344CB8AC3E}">
        <p14:creationId xmlns:p14="http://schemas.microsoft.com/office/powerpoint/2010/main" val="27055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E041EA5-22E4-4F3F-A7A6-CA17CCC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 Lohkokoolla ja sitä kautta tehokkuudella  suuri merkitys tilojen toimintaan ja kannattavuuteen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4EF11A-4509-4067-AB85-A39A397F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AF0B-0321-6141-A836-F7540E2679B6}" type="datetime1">
              <a:rPr lang="fi-FI" smtClean="0"/>
              <a:t>15.3.2023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C45A7F-738C-469A-BD66-FD3FF157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F0-2ACA-0441-9E2A-952EFADC84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4F0C12F-F089-47E2-8F57-DC44168CA7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029" y="1057329"/>
            <a:ext cx="8229600" cy="3581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/>
              <a:t>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Yksi koneyksikkö vastaa yhä suuremmasta hehtaari- ja tonnimäärästä</a:t>
            </a:r>
          </a:p>
          <a:p>
            <a:r>
              <a:rPr lang="fi-FI" sz="1600" dirty="0"/>
              <a:t>Tehokkuuden hyödyntämiseksi  ja kustannusten kurissa pitämiseksi on pystyttävä käyttämään tehokkaita koneita.  </a:t>
            </a:r>
          </a:p>
          <a:p>
            <a:r>
              <a:rPr lang="fi-FI" sz="1600" dirty="0"/>
              <a:t>Mitä paremmin tässä onnistutaan sitä pienempi on myös hiilijalanjälki ja kannattavuus</a:t>
            </a:r>
          </a:p>
          <a:p>
            <a:r>
              <a:rPr lang="fi-FI" sz="1600" dirty="0"/>
              <a:t>Maatilatasolla tärkeä keskittyä niihin toimiin, joihin voi itse vaikuttaa; </a:t>
            </a:r>
            <a:br>
              <a:rPr lang="fi-FI" sz="1600" dirty="0"/>
            </a:br>
            <a:r>
              <a:rPr lang="fi-FI" sz="1600" dirty="0"/>
              <a:t>peltorakenteen kehittäminen on parempaa kannattavuutta ja tehokkuutta edistävä teko tilatasolla    </a:t>
            </a:r>
          </a:p>
          <a:p>
            <a:pPr marL="0" indent="0">
              <a:buNone/>
            </a:pPr>
            <a:br>
              <a:rPr lang="fi-FI" sz="1600" dirty="0"/>
            </a:b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1325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BAE8C-225C-4237-A476-B26EB161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47EC115-8633-498B-B331-5E1A8861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B6CB8-3D41-044C-8B60-1FC3DCF371F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15.3.2023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225885-DE9F-40A4-A66F-7E07428B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701F0-2ACA-0441-9E2A-952EFADC84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24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Vuonna 2030 maatiloja on 28 500 ja keskikoko 80 hehtaaria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2B5171D-B28F-438E-B339-55C8DE09ED1E}"/>
              </a:ext>
            </a:extLst>
          </p:cNvPr>
          <p:cNvGraphicFramePr>
            <a:graphicFrameLocks noGrp="1"/>
          </p:cNvGraphicFramePr>
          <p:nvPr/>
        </p:nvGraphicFramePr>
        <p:xfrm>
          <a:off x="2006417" y="3951831"/>
          <a:ext cx="4200525" cy="502920"/>
        </p:xfrm>
        <a:graphic>
          <a:graphicData uri="http://schemas.openxmlformats.org/drawingml/2006/table">
            <a:tbl>
              <a:tblPr/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2024</a:t>
                      </a:r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2027</a:t>
                      </a:r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tilojen alenema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-13 %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-13 %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peltojen keskikoko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+2,9 ha/v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+3,5 ha/v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/>
        </p:nvGraphicFramePr>
        <p:xfrm>
          <a:off x="1491430" y="674807"/>
          <a:ext cx="3104425" cy="322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GraphicFramePr>
            <a:graphicFrameLocks/>
          </p:cNvGraphicFramePr>
          <p:nvPr/>
        </p:nvGraphicFramePr>
        <p:xfrm>
          <a:off x="4630045" y="674807"/>
          <a:ext cx="3022526" cy="322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5F6A9-ABE5-4CCB-8F34-E34C926BF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2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6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Tilamäärien muutos ELY-keskuksittain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BECA2-DE8D-40E9-BB7B-84DA05487E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7885" y="4177976"/>
            <a:ext cx="5781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310" lvl="2" indent="-189310" defTabSz="685800">
              <a:spcBef>
                <a:spcPct val="20000"/>
              </a:spcBef>
              <a:buFont typeface="Wingdings" pitchFamily="2" charset="2"/>
              <a:buChar char=""/>
            </a:pPr>
            <a:r>
              <a:rPr lang="fi-FI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t>Lapissa ja Pohjois-Karjalassa suurimmat tilalukumäärien alenemat</a:t>
            </a:r>
            <a:endParaRPr lang="en-AU" sz="1200" dirty="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B00-000018000000}"/>
              </a:ext>
            </a:extLst>
          </p:cNvPr>
          <p:cNvGraphicFramePr>
            <a:graphicFrameLocks/>
          </p:cNvGraphicFramePr>
          <p:nvPr/>
        </p:nvGraphicFramePr>
        <p:xfrm>
          <a:off x="1478756" y="973441"/>
          <a:ext cx="6041301" cy="31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F3B25-7200-448B-A7C2-C05F45211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3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Vuonna 2030 yli 100 ha:n tiloilla (n. 7000 tilaa) yli puolet peltoalasta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92BB4-9399-4EC1-8738-5CA8867B1E98}"/>
              </a:ext>
            </a:extLst>
          </p:cNvPr>
          <p:cNvSpPr txBox="1"/>
          <p:nvPr/>
        </p:nvSpPr>
        <p:spPr>
          <a:xfrm>
            <a:off x="6175180" y="4209132"/>
            <a:ext cx="16735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i-FI" sz="900" dirty="0">
                <a:solidFill>
                  <a:srgbClr val="333333"/>
                </a:solidFill>
                <a:latin typeface="Arial"/>
              </a:rPr>
              <a:t>yli 200 ha tiloilla (noin 2000 tilaa)</a:t>
            </a:r>
          </a:p>
          <a:p>
            <a:pPr defTabSz="685800"/>
            <a:r>
              <a:rPr lang="fi-FI" sz="900" dirty="0">
                <a:solidFill>
                  <a:srgbClr val="333333"/>
                </a:solidFill>
                <a:latin typeface="Arial"/>
              </a:rPr>
              <a:t>28 % pellosta v. 2030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9934B-9356-4A1E-8E73-A811D579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045845"/>
            <a:ext cx="7658100" cy="30518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4CDC2-B39C-4AC8-8FB3-3BCA15220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4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9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Keskipeltoalan muutos ELY-keskuksittain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17000000}"/>
              </a:ext>
            </a:extLst>
          </p:cNvPr>
          <p:cNvGraphicFramePr>
            <a:graphicFrameLocks/>
          </p:cNvGraphicFramePr>
          <p:nvPr/>
        </p:nvGraphicFramePr>
        <p:xfrm>
          <a:off x="1028701" y="807244"/>
          <a:ext cx="6579603" cy="371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40D54-DFBB-4BFC-848B-7451920AE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5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Nurmialan, ympäristönurmien, syysviljojen ja valkuaiskasvien ala nousussa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40000000}"/>
              </a:ext>
            </a:extLst>
          </p:cNvPr>
          <p:cNvGraphicFramePr>
            <a:graphicFrameLocks/>
          </p:cNvGraphicFramePr>
          <p:nvPr/>
        </p:nvGraphicFramePr>
        <p:xfrm>
          <a:off x="1889908" y="579985"/>
          <a:ext cx="5364185" cy="398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B8954-BEF8-4993-A437-EE3879A3D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6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2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B3D884-A9F6-4EC5-A502-7CFFC97D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Pellonkäytön muutos 2021 </a:t>
            </a:r>
            <a:r>
              <a:rPr lang="fi-FI" dirty="0">
                <a:sym typeface="Wingdings" panose="05000000000000000000" pitchFamily="2" charset="2"/>
              </a:rPr>
              <a:t> 2024</a:t>
            </a:r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B4-5843-4A85-8B60-6DBC81E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 dirty="0">
                <a:solidFill>
                  <a:srgbClr val="333333"/>
                </a:solidFill>
                <a:latin typeface="Arial"/>
              </a:rPr>
              <a:t>Maatilojen kehitysnäkymät 2030 - Kantar TNS Agri Oy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3C811-E49E-4C03-90CF-8272F3986F3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0000" y="4053346"/>
            <a:ext cx="871134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310" lvl="2" indent="-189310" defTabSz="685800">
              <a:spcBef>
                <a:spcPct val="20000"/>
              </a:spcBef>
              <a:buFont typeface="Wingdings" pitchFamily="2" charset="2"/>
              <a:buChar char=""/>
            </a:pPr>
            <a:r>
              <a:rPr lang="fi-FI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t>Syysviljat ja valkuaiskasvit kiinnostavat erityisesti. Ohra-ala hieman vähenemässä. </a:t>
            </a:r>
          </a:p>
          <a:p>
            <a:pPr marL="189310" lvl="2" indent="-189310" defTabSz="685800">
              <a:spcBef>
                <a:spcPct val="20000"/>
              </a:spcBef>
              <a:buFont typeface="Wingdings" pitchFamily="2" charset="2"/>
              <a:buChar char=""/>
            </a:pPr>
            <a:r>
              <a:rPr lang="fi-FI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/>
              </a:rPr>
              <a:t>Kesanto ja ympäristönurmet lisääntymässä</a:t>
            </a:r>
            <a:endParaRPr lang="en-AU" sz="1200" dirty="0">
              <a:solidFill>
                <a:prstClr val="black">
                  <a:lumMod val="85000"/>
                  <a:lumOff val="15000"/>
                </a:prstClr>
              </a:solidFill>
              <a:latin typeface="Verdana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C00-000042000000}"/>
              </a:ext>
            </a:extLst>
          </p:cNvPr>
          <p:cNvGraphicFramePr>
            <a:graphicFrameLocks/>
          </p:cNvGraphicFramePr>
          <p:nvPr/>
        </p:nvGraphicFramePr>
        <p:xfrm>
          <a:off x="1550338" y="708464"/>
          <a:ext cx="6043324" cy="314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2DF89-E598-4D8E-8DFF-16FEA08ED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/>
              <a:t>7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0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8B1A-FFC5-4DED-8617-AA97E9AC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Investoinnit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D333A-AA93-4CC7-8C71-911D9B86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srgbClr val="333333"/>
                </a:solidFill>
                <a:latin typeface="Arial"/>
              </a:rPr>
              <a:t>KANTAR TNS Agri Oy-Maidontuotannon kehitysnäkymät 2030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8C0C9-8AA9-47E7-8B61-5F2A0CAB92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9" y="858531"/>
            <a:ext cx="5942909" cy="3252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7D7BF-F01C-427B-8D72-DB932F71D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656" y="831460"/>
            <a:ext cx="3035990" cy="25385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67E4B-899D-48D4-B991-43BF88252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>
                <a:defRPr/>
              </a:pPr>
              <a:t>8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2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6822-3AEB-4FE6-AAA2-4206498F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Lisäpellon tarve jos on investoimassa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6CDCA-3D6B-4584-87FA-68FBF0A3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srgbClr val="333333"/>
                </a:solidFill>
                <a:latin typeface="Arial"/>
              </a:rPr>
              <a:t>KANTAR TNS Agri Oy-Maidontuotannon kehitysnäkymät 2030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609F8-EB75-4C20-9B1A-0ECF7B869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08" y="924795"/>
            <a:ext cx="6495757" cy="32939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81DB-3BD8-4122-873A-17092AF4D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4034BEE3-566C-4068-A777-C3A4762E861B}" type="slidenum">
              <a:rPr lang="en-GB">
                <a:solidFill>
                  <a:srgbClr val="333333"/>
                </a:solidFill>
                <a:latin typeface="Arial"/>
              </a:rPr>
              <a:pPr defTabSz="685800">
                <a:defRPr/>
              </a:pPr>
              <a:t>9</a:t>
            </a:fld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6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07"/>
  <p:tag name="HEIGHT" val="26,65779"/>
  <p:tag name="TOP" val="418,0227"/>
  <p:tag name="LEFT" val="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07"/>
  <p:tag name="HEIGHT" val="26,65779"/>
  <p:tag name="TOP" val="418,0227"/>
  <p:tag name="LEFT" val="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1 Kantar presentation template.potx" id="{5756FDC0-B220-476A-82E6-F74F9E6134B6}" vid="{5762A8C4-841E-4707-98B6-9A8BB1634101}"/>
    </a:ext>
  </a:extLst>
</a:theme>
</file>

<file path=ppt/theme/theme3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4.xml><?xml version="1.0" encoding="utf-8"?>
<a:theme xmlns:a="http://schemas.openxmlformats.org/drawingml/2006/main" name="2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5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1169e-68e3-4718-9865-c3c696073608" xsi:nil="true"/>
    <lcf76f155ced4ddcb4097134ff3c332f xmlns="4321a195-ce5e-4e55-af90-21a5c5e942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0EC5EE0721D44BBA357EF5CFC71BD8" ma:contentTypeVersion="16" ma:contentTypeDescription="Luo uusi asiakirja." ma:contentTypeScope="" ma:versionID="bcbec25362bfc0b6e09d8e657411436c">
  <xsd:schema xmlns:xsd="http://www.w3.org/2001/XMLSchema" xmlns:xs="http://www.w3.org/2001/XMLSchema" xmlns:p="http://schemas.microsoft.com/office/2006/metadata/properties" xmlns:ns2="4321a195-ce5e-4e55-af90-21a5c5e942a8" xmlns:ns3="c901169e-68e3-4718-9865-c3c696073608" targetNamespace="http://schemas.microsoft.com/office/2006/metadata/properties" ma:root="true" ma:fieldsID="21190ba56f46e8e6e1c5a8caf1a22a85" ns2:_="" ns3:_="">
    <xsd:import namespace="4321a195-ce5e-4e55-af90-21a5c5e942a8"/>
    <xsd:import namespace="c901169e-68e3-4718-9865-c3c6960736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1a195-ce5e-4e55-af90-21a5c5e9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9e0edd5-a478-4c70-a968-7e9809413a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1169e-68e3-4718-9865-c3c696073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bd25d0-19ef-4fc9-9f09-0db47d3952c3}" ma:internalName="TaxCatchAll" ma:showField="CatchAllData" ma:web="c901169e-68e3-4718-9865-c3c696073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FE43F-BCFD-4F46-88A9-76C3492DFCA3}">
  <ds:schemaRefs>
    <ds:schemaRef ds:uri="4321a195-ce5e-4e55-af90-21a5c5e942a8"/>
    <ds:schemaRef ds:uri="8af21a50-4b2d-45e4-bb74-43fb2a60140a"/>
    <ds:schemaRef ds:uri="c901169e-68e3-4718-9865-c3c696073608"/>
    <ds:schemaRef ds:uri="cd01e40c-efa6-4581-9dff-32d9545c2bd4"/>
    <ds:schemaRef ds:uri="f1420b8b-14f6-4fd4-9c08-87f5b344e0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55DA11-C91F-43F3-9421-D993F141F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3530C-B60F-449E-9BCA-126715CFB78A}">
  <ds:schemaRefs>
    <ds:schemaRef ds:uri="4321a195-ce5e-4e55-af90-21a5c5e942a8"/>
    <ds:schemaRef ds:uri="c901169e-68e3-4718-9865-c3c6960736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406</Words>
  <Application>Microsoft Office PowerPoint</Application>
  <PresentationFormat>Näytössä katseltava esitys (16:9)</PresentationFormat>
  <Paragraphs>80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Calibri</vt:lpstr>
      <vt:lpstr>Verdana</vt:lpstr>
      <vt:lpstr>Wingdings</vt:lpstr>
      <vt:lpstr>Office-teema</vt:lpstr>
      <vt:lpstr>Kantar template master</vt:lpstr>
      <vt:lpstr>1_Kantar template master</vt:lpstr>
      <vt:lpstr>2_Kantar template master</vt:lpstr>
      <vt:lpstr>1_Office-teema</vt:lpstr>
      <vt:lpstr>Kannattavuus kilpailukyky keskiöön</vt:lpstr>
      <vt:lpstr>Vuonna 2030 maatiloja on 28 500 ja keskikoko 80 hehtaaria</vt:lpstr>
      <vt:lpstr>Tilamäärien muutos ELY-keskuksittain</vt:lpstr>
      <vt:lpstr>Vuonna 2030 yli 100 ha:n tiloilla (n. 7000 tilaa) yli puolet peltoalasta</vt:lpstr>
      <vt:lpstr>Keskipeltoalan muutos ELY-keskuksittain</vt:lpstr>
      <vt:lpstr>Nurmialan, ympäristönurmien, syysviljojen ja valkuaiskasvien ala nousussa</vt:lpstr>
      <vt:lpstr>Pellonkäytön muutos 2021  2024</vt:lpstr>
      <vt:lpstr>Investoinnit </vt:lpstr>
      <vt:lpstr>Lisäpellon tarve jos on investoimassa</vt:lpstr>
      <vt:lpstr>Maatalouden rakennekehitys  jatkuu</vt:lpstr>
      <vt:lpstr>Maatalouden rakennekehitys  vaikuttaa maatilojen sijaintiin ja logistiikkaan ja kannattavuuteen  </vt:lpstr>
      <vt:lpstr> Lohkokoolla ja sitä kautta tehokkuudella  suuri merkitys tilojen toimintaan ja kannattavuuteen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Rauhamäki Anne</dc:creator>
  <cp:lastModifiedBy>Heikkinen Anne-Mari</cp:lastModifiedBy>
  <cp:revision>28</cp:revision>
  <cp:lastPrinted>2020-09-16T11:53:09Z</cp:lastPrinted>
  <dcterms:created xsi:type="dcterms:W3CDTF">2020-05-07T09:54:50Z</dcterms:created>
  <dcterms:modified xsi:type="dcterms:W3CDTF">2023-03-15T13:52:18Z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0x010100860EC5EE0721D44BBA357EF5CFC71BD8</vt:lpwstr>
  </property>
  <property fmtid="{D5CDD505-2E9C-101B-9397-08002B2CF9AE}" pid="3" name="Dokumenttityyppi1">
    <vt:lpwstr/>
  </property>
</Properties>
</file>