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3" r:id="rId5"/>
  </p:sldMasterIdLst>
  <p:notesMasterIdLst>
    <p:notesMasterId r:id="rId41"/>
  </p:notesMasterIdLst>
  <p:handoutMasterIdLst>
    <p:handoutMasterId r:id="rId42"/>
  </p:handoutMasterIdLst>
  <p:sldIdLst>
    <p:sldId id="257" r:id="rId6"/>
    <p:sldId id="268" r:id="rId7"/>
    <p:sldId id="258" r:id="rId8"/>
    <p:sldId id="267" r:id="rId9"/>
    <p:sldId id="272" r:id="rId10"/>
    <p:sldId id="273" r:id="rId11"/>
    <p:sldId id="270" r:id="rId12"/>
    <p:sldId id="275" r:id="rId13"/>
    <p:sldId id="313" r:id="rId14"/>
    <p:sldId id="314" r:id="rId15"/>
    <p:sldId id="278" r:id="rId16"/>
    <p:sldId id="292" r:id="rId17"/>
    <p:sldId id="293" r:id="rId18"/>
    <p:sldId id="281" r:id="rId19"/>
    <p:sldId id="282" r:id="rId20"/>
    <p:sldId id="287" r:id="rId21"/>
    <p:sldId id="285" r:id="rId22"/>
    <p:sldId id="286" r:id="rId23"/>
    <p:sldId id="283" r:id="rId24"/>
    <p:sldId id="294" r:id="rId25"/>
    <p:sldId id="295" r:id="rId26"/>
    <p:sldId id="297" r:id="rId27"/>
    <p:sldId id="298" r:id="rId28"/>
    <p:sldId id="296" r:id="rId29"/>
    <p:sldId id="309" r:id="rId30"/>
    <p:sldId id="299" r:id="rId31"/>
    <p:sldId id="311" r:id="rId32"/>
    <p:sldId id="300" r:id="rId33"/>
    <p:sldId id="312" r:id="rId34"/>
    <p:sldId id="301" r:id="rId35"/>
    <p:sldId id="302" r:id="rId36"/>
    <p:sldId id="310" r:id="rId37"/>
    <p:sldId id="280" r:id="rId38"/>
    <p:sldId id="288" r:id="rId39"/>
    <p:sldId id="306" r:id="rId4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83E"/>
    <a:srgbClr val="FCCF61"/>
    <a:srgbClr val="00B388"/>
    <a:srgbClr val="C13A44"/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7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1AF36-554B-43AE-B650-93FE7D90A5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A0299-88B7-4438-AA49-AEBDEDE59439}">
      <dgm:prSet custT="1"/>
      <dgm:spPr/>
      <dgm:t>
        <a:bodyPr/>
        <a:lstStyle/>
        <a:p>
          <a:r>
            <a:rPr lang="fi-FI" sz="2000" dirty="0">
              <a:solidFill>
                <a:schemeClr val="tx1"/>
              </a:solidFill>
            </a:rPr>
            <a:t>Osinko</a:t>
          </a:r>
          <a:endParaRPr lang="en-US" sz="2000" dirty="0">
            <a:solidFill>
              <a:schemeClr val="tx1"/>
            </a:solidFill>
          </a:endParaRPr>
        </a:p>
      </dgm:t>
    </dgm:pt>
    <dgm:pt modelId="{791BFAF0-8D47-418E-8B49-434B12F1B8FC}" type="parTrans" cxnId="{C4C43B1F-20E2-4D4D-9F32-2C130926DF30}">
      <dgm:prSet/>
      <dgm:spPr/>
      <dgm:t>
        <a:bodyPr/>
        <a:lstStyle/>
        <a:p>
          <a:endParaRPr lang="en-US"/>
        </a:p>
      </dgm:t>
    </dgm:pt>
    <dgm:pt modelId="{420B6A51-D0EF-4E0C-A5B4-6EECD8E0B61D}" type="sibTrans" cxnId="{C4C43B1F-20E2-4D4D-9F32-2C130926DF30}">
      <dgm:prSet/>
      <dgm:spPr/>
      <dgm:t>
        <a:bodyPr/>
        <a:lstStyle/>
        <a:p>
          <a:endParaRPr lang="en-US"/>
        </a:p>
      </dgm:t>
    </dgm:pt>
    <dgm:pt modelId="{AB431F17-9781-4538-801B-80A7E2D89E67}">
      <dgm:prSet custT="1"/>
      <dgm:spPr/>
      <dgm:t>
        <a:bodyPr/>
        <a:lstStyle/>
        <a:p>
          <a:r>
            <a:rPr lang="fi-FI" sz="2000" dirty="0"/>
            <a:t>Voitolliset tilikaudet muodostavat osinkoa.</a:t>
          </a:r>
          <a:endParaRPr lang="en-US" sz="2000" dirty="0"/>
        </a:p>
      </dgm:t>
    </dgm:pt>
    <dgm:pt modelId="{86BE6AC6-1F0B-40DA-A313-CC42CE0F780F}" type="parTrans" cxnId="{63431216-0F30-40D2-B83E-BE724AC5FDC8}">
      <dgm:prSet/>
      <dgm:spPr/>
      <dgm:t>
        <a:bodyPr/>
        <a:lstStyle/>
        <a:p>
          <a:endParaRPr lang="en-US"/>
        </a:p>
      </dgm:t>
    </dgm:pt>
    <dgm:pt modelId="{C98471FE-5C8A-4301-8B33-C251F11245D8}" type="sibTrans" cxnId="{63431216-0F30-40D2-B83E-BE724AC5FDC8}">
      <dgm:prSet/>
      <dgm:spPr/>
      <dgm:t>
        <a:bodyPr/>
        <a:lstStyle/>
        <a:p>
          <a:endParaRPr lang="en-US"/>
        </a:p>
      </dgm:t>
    </dgm:pt>
    <dgm:pt modelId="{CB0C859F-D41F-43D4-9F60-FB9FA6E8B7B0}">
      <dgm:prSet custT="1"/>
      <dgm:spPr/>
      <dgm:t>
        <a:bodyPr/>
        <a:lstStyle/>
        <a:p>
          <a:r>
            <a:rPr lang="fi-FI" sz="2000" dirty="0"/>
            <a:t>Karkea esimerkki osingonmäärästä:</a:t>
          </a:r>
          <a:endParaRPr lang="en-US" sz="2000" dirty="0"/>
        </a:p>
      </dgm:t>
    </dgm:pt>
    <dgm:pt modelId="{B6F56A0C-0D0C-4436-944D-12FC7811B519}" type="parTrans" cxnId="{F4DDD646-0FD6-407B-8FD7-BBFCA47E41C5}">
      <dgm:prSet/>
      <dgm:spPr/>
      <dgm:t>
        <a:bodyPr/>
        <a:lstStyle/>
        <a:p>
          <a:endParaRPr lang="en-US"/>
        </a:p>
      </dgm:t>
    </dgm:pt>
    <dgm:pt modelId="{FF567F73-1092-48A8-90CA-2E0E98158649}" type="sibTrans" cxnId="{F4DDD646-0FD6-407B-8FD7-BBFCA47E41C5}">
      <dgm:prSet/>
      <dgm:spPr/>
      <dgm:t>
        <a:bodyPr/>
        <a:lstStyle/>
        <a:p>
          <a:endParaRPr lang="en-US"/>
        </a:p>
      </dgm:t>
    </dgm:pt>
    <dgm:pt modelId="{FB326D04-ED29-4F9C-863C-EB6C3BD62844}">
      <dgm:prSet custT="1"/>
      <dgm:spPr/>
      <dgm:t>
        <a:bodyPr/>
        <a:lstStyle/>
        <a:p>
          <a:r>
            <a:rPr lang="fi-FI" sz="2000" dirty="0"/>
            <a:t>100 000 € tulos, osinkoa 8 %, veroa 7,5 % = käteen 7 200 €. </a:t>
          </a:r>
          <a:endParaRPr lang="en-US" sz="2000" dirty="0"/>
        </a:p>
      </dgm:t>
    </dgm:pt>
    <dgm:pt modelId="{88C9A432-9FF5-4BD0-8560-D375FFC8F005}" type="parTrans" cxnId="{A068B170-A1A2-4462-90DD-0602CA483CEC}">
      <dgm:prSet/>
      <dgm:spPr/>
      <dgm:t>
        <a:bodyPr/>
        <a:lstStyle/>
        <a:p>
          <a:endParaRPr lang="en-US"/>
        </a:p>
      </dgm:t>
    </dgm:pt>
    <dgm:pt modelId="{B9E72C07-BFB8-4B92-9936-833BA534AD63}" type="sibTrans" cxnId="{A068B170-A1A2-4462-90DD-0602CA483CEC}">
      <dgm:prSet/>
      <dgm:spPr/>
      <dgm:t>
        <a:bodyPr/>
        <a:lstStyle/>
        <a:p>
          <a:endParaRPr lang="en-US"/>
        </a:p>
      </dgm:t>
    </dgm:pt>
    <dgm:pt modelId="{A29D5D3E-3E39-44C4-97E8-118C41F34941}">
      <dgm:prSet custT="1"/>
      <dgm:spPr/>
      <dgm:t>
        <a:bodyPr/>
        <a:lstStyle/>
        <a:p>
          <a:r>
            <a:rPr lang="fi-FI" sz="2000" dirty="0"/>
            <a:t>Osingonnostossa tarkastellaan aina maksukykyä</a:t>
          </a:r>
          <a:r>
            <a:rPr lang="fi-FI" sz="1800" dirty="0"/>
            <a:t>.</a:t>
          </a:r>
          <a:endParaRPr lang="en-US" sz="1800" dirty="0"/>
        </a:p>
      </dgm:t>
    </dgm:pt>
    <dgm:pt modelId="{B44D0C8C-A1F2-449B-AE0A-6D27AAA6F2C9}" type="parTrans" cxnId="{5C5E358C-E224-4D16-AC1D-BCEFEB28FE75}">
      <dgm:prSet/>
      <dgm:spPr/>
      <dgm:t>
        <a:bodyPr/>
        <a:lstStyle/>
        <a:p>
          <a:endParaRPr lang="en-US"/>
        </a:p>
      </dgm:t>
    </dgm:pt>
    <dgm:pt modelId="{B6E6B3A2-4962-4A1A-BA32-5AE34090A32F}" type="sibTrans" cxnId="{5C5E358C-E224-4D16-AC1D-BCEFEB28FE75}">
      <dgm:prSet/>
      <dgm:spPr/>
      <dgm:t>
        <a:bodyPr/>
        <a:lstStyle/>
        <a:p>
          <a:endParaRPr lang="en-US"/>
        </a:p>
      </dgm:t>
    </dgm:pt>
    <dgm:pt modelId="{23F26F77-FEF4-4DBE-A1E8-38137AB5479B}">
      <dgm:prSet custT="1"/>
      <dgm:spPr/>
      <dgm:t>
        <a:bodyPr/>
        <a:lstStyle/>
        <a:p>
          <a:r>
            <a:rPr lang="fi-FI" sz="2000" dirty="0">
              <a:solidFill>
                <a:schemeClr val="tx1"/>
              </a:solidFill>
            </a:rPr>
            <a:t>Sijoitetun vapaan oman pääoman rahasto eli </a:t>
          </a:r>
          <a:r>
            <a:rPr lang="fi-FI" sz="2000" b="1" dirty="0" err="1">
              <a:solidFill>
                <a:schemeClr val="tx1"/>
              </a:solidFill>
            </a:rPr>
            <a:t>svop</a:t>
          </a:r>
          <a:r>
            <a:rPr lang="fi-FI" sz="2000" b="1" dirty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B61E8F3D-6BD8-4BE2-9011-5E1B2B24FC74}" type="parTrans" cxnId="{4ADCF2BC-9CFA-455F-B235-5AFA16809F9D}">
      <dgm:prSet/>
      <dgm:spPr/>
      <dgm:t>
        <a:bodyPr/>
        <a:lstStyle/>
        <a:p>
          <a:endParaRPr lang="en-US"/>
        </a:p>
      </dgm:t>
    </dgm:pt>
    <dgm:pt modelId="{3D4BC67E-E72C-4F3B-85F9-FB6A5E1BF46B}" type="sibTrans" cxnId="{4ADCF2BC-9CFA-455F-B235-5AFA16809F9D}">
      <dgm:prSet/>
      <dgm:spPr/>
      <dgm:t>
        <a:bodyPr/>
        <a:lstStyle/>
        <a:p>
          <a:endParaRPr lang="en-US"/>
        </a:p>
      </dgm:t>
    </dgm:pt>
    <dgm:pt modelId="{7D47C364-B331-4515-835C-3D5D7978E8E1}">
      <dgm:prSet custT="1"/>
      <dgm:spPr/>
      <dgm:t>
        <a:bodyPr/>
        <a:lstStyle/>
        <a:p>
          <a:r>
            <a:rPr lang="fi-FI" sz="2000" dirty="0"/>
            <a:t>Muodostuu toimintamuodon muutoksen yhteydessä mikäli yhtiöön </a:t>
          </a:r>
          <a:r>
            <a:rPr lang="fi-FI" sz="2000" b="1" dirty="0"/>
            <a:t>sijoitetaan enemmän varoja kuin velkoja.</a:t>
          </a:r>
          <a:endParaRPr lang="en-US" sz="2000" dirty="0"/>
        </a:p>
      </dgm:t>
    </dgm:pt>
    <dgm:pt modelId="{07FA7F25-DA0B-452C-9487-1A5C4E62CC6B}" type="parTrans" cxnId="{51C478E3-CD4D-422C-BA1C-0FD4DF4DBC0B}">
      <dgm:prSet/>
      <dgm:spPr/>
      <dgm:t>
        <a:bodyPr/>
        <a:lstStyle/>
        <a:p>
          <a:endParaRPr lang="en-US"/>
        </a:p>
      </dgm:t>
    </dgm:pt>
    <dgm:pt modelId="{7B46A8D8-E976-4297-AEB4-A7FB57EDAF9D}" type="sibTrans" cxnId="{51C478E3-CD4D-422C-BA1C-0FD4DF4DBC0B}">
      <dgm:prSet/>
      <dgm:spPr/>
      <dgm:t>
        <a:bodyPr/>
        <a:lstStyle/>
        <a:p>
          <a:endParaRPr lang="en-US"/>
        </a:p>
      </dgm:t>
    </dgm:pt>
    <dgm:pt modelId="{12E38D63-CC23-4397-91AD-6D77A68CF266}">
      <dgm:prSet custT="1"/>
      <dgm:spPr/>
      <dgm:t>
        <a:bodyPr/>
        <a:lstStyle/>
        <a:p>
          <a:r>
            <a:rPr lang="fi-FI" sz="2000" b="1" dirty="0"/>
            <a:t>Mahdollista nostaa 10 vuoden aikana verovapaasti. </a:t>
          </a:r>
          <a:endParaRPr lang="en-US" sz="2000" dirty="0"/>
        </a:p>
      </dgm:t>
    </dgm:pt>
    <dgm:pt modelId="{F560D681-8AEF-4420-9B5F-2C8DC427D491}" type="parTrans" cxnId="{C218461A-0F07-457D-9F8A-3C18C2074695}">
      <dgm:prSet/>
      <dgm:spPr/>
      <dgm:t>
        <a:bodyPr/>
        <a:lstStyle/>
        <a:p>
          <a:endParaRPr lang="en-US"/>
        </a:p>
      </dgm:t>
    </dgm:pt>
    <dgm:pt modelId="{B5BAFC08-425D-4DAD-BE7B-4273A2D9E0DA}" type="sibTrans" cxnId="{C218461A-0F07-457D-9F8A-3C18C2074695}">
      <dgm:prSet/>
      <dgm:spPr/>
      <dgm:t>
        <a:bodyPr/>
        <a:lstStyle/>
        <a:p>
          <a:endParaRPr lang="en-US"/>
        </a:p>
      </dgm:t>
    </dgm:pt>
    <dgm:pt modelId="{6C07FD7E-1D8A-467A-B572-FE471F2B9DC7}">
      <dgm:prSet custT="1"/>
      <dgm:spPr/>
      <dgm:t>
        <a:bodyPr/>
        <a:lstStyle/>
        <a:p>
          <a:r>
            <a:rPr lang="fi-FI" sz="2000" b="1" dirty="0"/>
            <a:t>Nostossa huomioidaan maksukyky.</a:t>
          </a:r>
          <a:endParaRPr lang="en-US" sz="2000" dirty="0"/>
        </a:p>
      </dgm:t>
    </dgm:pt>
    <dgm:pt modelId="{D7757803-ADF0-43C3-9B9B-0FF8A11F1861}" type="parTrans" cxnId="{F54F46C0-C24D-4A2C-937E-94233B933E40}">
      <dgm:prSet/>
      <dgm:spPr/>
      <dgm:t>
        <a:bodyPr/>
        <a:lstStyle/>
        <a:p>
          <a:endParaRPr lang="en-US"/>
        </a:p>
      </dgm:t>
    </dgm:pt>
    <dgm:pt modelId="{856EECA5-D1D9-4321-9102-AF768D411514}" type="sibTrans" cxnId="{F54F46C0-C24D-4A2C-937E-94233B933E40}">
      <dgm:prSet/>
      <dgm:spPr/>
      <dgm:t>
        <a:bodyPr/>
        <a:lstStyle/>
        <a:p>
          <a:endParaRPr lang="en-US"/>
        </a:p>
      </dgm:t>
    </dgm:pt>
    <dgm:pt modelId="{65A2CD2F-D902-49B2-98C4-E6C87CAB750E}">
      <dgm:prSet custT="1"/>
      <dgm:spPr/>
      <dgm:t>
        <a:bodyPr/>
        <a:lstStyle/>
        <a:p>
          <a:r>
            <a:rPr lang="fi-FI" sz="2000" dirty="0"/>
            <a:t>Osinko on yhtiön vapaassa omassa pääomassa olevia varoja. </a:t>
          </a:r>
          <a:endParaRPr lang="en-US" sz="2000" dirty="0"/>
        </a:p>
      </dgm:t>
    </dgm:pt>
    <dgm:pt modelId="{E8B58867-1FBC-44D4-BCC1-C24DB4D610DD}" type="parTrans" cxnId="{CB2F0B8C-A84E-4F4C-9B6B-511358C305F8}">
      <dgm:prSet/>
      <dgm:spPr/>
      <dgm:t>
        <a:bodyPr/>
        <a:lstStyle/>
        <a:p>
          <a:endParaRPr lang="fi-FI"/>
        </a:p>
      </dgm:t>
    </dgm:pt>
    <dgm:pt modelId="{CADB3531-D160-4A05-9188-DA8EDABB752A}" type="sibTrans" cxnId="{CB2F0B8C-A84E-4F4C-9B6B-511358C305F8}">
      <dgm:prSet/>
      <dgm:spPr/>
      <dgm:t>
        <a:bodyPr/>
        <a:lstStyle/>
        <a:p>
          <a:endParaRPr lang="fi-FI"/>
        </a:p>
      </dgm:t>
    </dgm:pt>
    <dgm:pt modelId="{FCAE4F79-B1C1-4BC5-938C-BE936DD105B8}" type="pres">
      <dgm:prSet presAssocID="{C901AF36-554B-43AE-B650-93FE7D90A5F2}" presName="linear" presStyleCnt="0">
        <dgm:presLayoutVars>
          <dgm:dir/>
          <dgm:animLvl val="lvl"/>
          <dgm:resizeHandles val="exact"/>
        </dgm:presLayoutVars>
      </dgm:prSet>
      <dgm:spPr/>
    </dgm:pt>
    <dgm:pt modelId="{5AD55152-A142-40C6-A3D3-ACC8F31A6E71}" type="pres">
      <dgm:prSet presAssocID="{4B5A0299-88B7-4438-AA49-AEBDEDE59439}" presName="parentLin" presStyleCnt="0"/>
      <dgm:spPr/>
    </dgm:pt>
    <dgm:pt modelId="{3B199F4E-C12B-412E-9A43-95D37EA8DC0C}" type="pres">
      <dgm:prSet presAssocID="{4B5A0299-88B7-4438-AA49-AEBDEDE59439}" presName="parentLeftMargin" presStyleLbl="node1" presStyleIdx="0" presStyleCnt="2"/>
      <dgm:spPr/>
    </dgm:pt>
    <dgm:pt modelId="{794E849A-3589-4F30-8542-C7637A5CEBE2}" type="pres">
      <dgm:prSet presAssocID="{4B5A0299-88B7-4438-AA49-AEBDEDE59439}" presName="parentText" presStyleLbl="node1" presStyleIdx="0" presStyleCnt="2" custScaleX="113629">
        <dgm:presLayoutVars>
          <dgm:chMax val="0"/>
          <dgm:bulletEnabled val="1"/>
        </dgm:presLayoutVars>
      </dgm:prSet>
      <dgm:spPr/>
    </dgm:pt>
    <dgm:pt modelId="{62B5ADA7-1A4A-43DA-97C6-4BF6409E741D}" type="pres">
      <dgm:prSet presAssocID="{4B5A0299-88B7-4438-AA49-AEBDEDE59439}" presName="negativeSpace" presStyleCnt="0"/>
      <dgm:spPr/>
    </dgm:pt>
    <dgm:pt modelId="{BDDB63EE-3691-414B-ACDD-6B14D8CA6F4C}" type="pres">
      <dgm:prSet presAssocID="{4B5A0299-88B7-4438-AA49-AEBDEDE59439}" presName="childText" presStyleLbl="conFgAcc1" presStyleIdx="0" presStyleCnt="2">
        <dgm:presLayoutVars>
          <dgm:bulletEnabled val="1"/>
        </dgm:presLayoutVars>
      </dgm:prSet>
      <dgm:spPr/>
    </dgm:pt>
    <dgm:pt modelId="{37B26002-2BDC-4643-999E-76423D94B2F4}" type="pres">
      <dgm:prSet presAssocID="{420B6A51-D0EF-4E0C-A5B4-6EECD8E0B61D}" presName="spaceBetweenRectangles" presStyleCnt="0"/>
      <dgm:spPr/>
    </dgm:pt>
    <dgm:pt modelId="{3F2E9A17-593E-445B-BF41-174CB4885EC8}" type="pres">
      <dgm:prSet presAssocID="{23F26F77-FEF4-4DBE-A1E8-38137AB5479B}" presName="parentLin" presStyleCnt="0"/>
      <dgm:spPr/>
    </dgm:pt>
    <dgm:pt modelId="{60F217E5-2817-406B-9928-86C742A49A64}" type="pres">
      <dgm:prSet presAssocID="{23F26F77-FEF4-4DBE-A1E8-38137AB5479B}" presName="parentLeftMargin" presStyleLbl="node1" presStyleIdx="0" presStyleCnt="2"/>
      <dgm:spPr/>
    </dgm:pt>
    <dgm:pt modelId="{BBC41BF6-9AAF-428D-B429-26CFCC542078}" type="pres">
      <dgm:prSet presAssocID="{23F26F77-FEF4-4DBE-A1E8-38137AB547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B3DBE68-CFD0-4AB9-9CA0-CB3CEFD48CE7}" type="pres">
      <dgm:prSet presAssocID="{23F26F77-FEF4-4DBE-A1E8-38137AB5479B}" presName="negativeSpace" presStyleCnt="0"/>
      <dgm:spPr/>
    </dgm:pt>
    <dgm:pt modelId="{4DB2C15C-5136-42D9-954D-C6121F47CBBA}" type="pres">
      <dgm:prSet presAssocID="{23F26F77-FEF4-4DBE-A1E8-38137AB547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431216-0F30-40D2-B83E-BE724AC5FDC8}" srcId="{4B5A0299-88B7-4438-AA49-AEBDEDE59439}" destId="{AB431F17-9781-4538-801B-80A7E2D89E67}" srcOrd="1" destOrd="0" parTransId="{86BE6AC6-1F0B-40DA-A313-CC42CE0F780F}" sibTransId="{C98471FE-5C8A-4301-8B33-C251F11245D8}"/>
    <dgm:cxn modelId="{C218461A-0F07-457D-9F8A-3C18C2074695}" srcId="{23F26F77-FEF4-4DBE-A1E8-38137AB5479B}" destId="{12E38D63-CC23-4397-91AD-6D77A68CF266}" srcOrd="1" destOrd="0" parTransId="{F560D681-8AEF-4420-9B5F-2C8DC427D491}" sibTransId="{B5BAFC08-425D-4DAD-BE7B-4273A2D9E0DA}"/>
    <dgm:cxn modelId="{C4C43B1F-20E2-4D4D-9F32-2C130926DF30}" srcId="{C901AF36-554B-43AE-B650-93FE7D90A5F2}" destId="{4B5A0299-88B7-4438-AA49-AEBDEDE59439}" srcOrd="0" destOrd="0" parTransId="{791BFAF0-8D47-418E-8B49-434B12F1B8FC}" sibTransId="{420B6A51-D0EF-4E0C-A5B4-6EECD8E0B61D}"/>
    <dgm:cxn modelId="{35244738-7BFF-4088-811A-219BA1E77640}" type="presOf" srcId="{CB0C859F-D41F-43D4-9F60-FB9FA6E8B7B0}" destId="{BDDB63EE-3691-414B-ACDD-6B14D8CA6F4C}" srcOrd="0" destOrd="2" presId="urn:microsoft.com/office/officeart/2005/8/layout/list1"/>
    <dgm:cxn modelId="{BCB5025C-4D6E-4910-8E88-8C13E6E6B15E}" type="presOf" srcId="{AB431F17-9781-4538-801B-80A7E2D89E67}" destId="{BDDB63EE-3691-414B-ACDD-6B14D8CA6F4C}" srcOrd="0" destOrd="1" presId="urn:microsoft.com/office/officeart/2005/8/layout/list1"/>
    <dgm:cxn modelId="{F4DDD646-0FD6-407B-8FD7-BBFCA47E41C5}" srcId="{4B5A0299-88B7-4438-AA49-AEBDEDE59439}" destId="{CB0C859F-D41F-43D4-9F60-FB9FA6E8B7B0}" srcOrd="2" destOrd="0" parTransId="{B6F56A0C-0D0C-4436-944D-12FC7811B519}" sibTransId="{FF567F73-1092-48A8-90CA-2E0E98158649}"/>
    <dgm:cxn modelId="{A068B170-A1A2-4462-90DD-0602CA483CEC}" srcId="{CB0C859F-D41F-43D4-9F60-FB9FA6E8B7B0}" destId="{FB326D04-ED29-4F9C-863C-EB6C3BD62844}" srcOrd="0" destOrd="0" parTransId="{88C9A432-9FF5-4BD0-8560-D375FFC8F005}" sibTransId="{B9E72C07-BFB8-4B92-9936-833BA534AD63}"/>
    <dgm:cxn modelId="{2343D775-CAAF-4EE3-87C4-50B4DBD66481}" type="presOf" srcId="{6C07FD7E-1D8A-467A-B572-FE471F2B9DC7}" destId="{4DB2C15C-5136-42D9-954D-C6121F47CBBA}" srcOrd="0" destOrd="2" presId="urn:microsoft.com/office/officeart/2005/8/layout/list1"/>
    <dgm:cxn modelId="{010EE655-4184-40ED-99FB-55F8CA323B19}" type="presOf" srcId="{23F26F77-FEF4-4DBE-A1E8-38137AB5479B}" destId="{BBC41BF6-9AAF-428D-B429-26CFCC542078}" srcOrd="1" destOrd="0" presId="urn:microsoft.com/office/officeart/2005/8/layout/list1"/>
    <dgm:cxn modelId="{CB2F0B8C-A84E-4F4C-9B6B-511358C305F8}" srcId="{4B5A0299-88B7-4438-AA49-AEBDEDE59439}" destId="{65A2CD2F-D902-49B2-98C4-E6C87CAB750E}" srcOrd="0" destOrd="0" parTransId="{E8B58867-1FBC-44D4-BCC1-C24DB4D610DD}" sibTransId="{CADB3531-D160-4A05-9188-DA8EDABB752A}"/>
    <dgm:cxn modelId="{5C5E358C-E224-4D16-AC1D-BCEFEB28FE75}" srcId="{CB0C859F-D41F-43D4-9F60-FB9FA6E8B7B0}" destId="{A29D5D3E-3E39-44C4-97E8-118C41F34941}" srcOrd="1" destOrd="0" parTransId="{B44D0C8C-A1F2-449B-AE0A-6D27AAA6F2C9}" sibTransId="{B6E6B3A2-4962-4A1A-BA32-5AE34090A32F}"/>
    <dgm:cxn modelId="{B1263591-9CB9-4AD0-B9D6-63999AA88A6B}" type="presOf" srcId="{FB326D04-ED29-4F9C-863C-EB6C3BD62844}" destId="{BDDB63EE-3691-414B-ACDD-6B14D8CA6F4C}" srcOrd="0" destOrd="3" presId="urn:microsoft.com/office/officeart/2005/8/layout/list1"/>
    <dgm:cxn modelId="{E6BC4BA2-0D69-4408-A0A7-E5F1A516F4E7}" type="presOf" srcId="{A29D5D3E-3E39-44C4-97E8-118C41F34941}" destId="{BDDB63EE-3691-414B-ACDD-6B14D8CA6F4C}" srcOrd="0" destOrd="4" presId="urn:microsoft.com/office/officeart/2005/8/layout/list1"/>
    <dgm:cxn modelId="{3263E9AE-95B0-4807-95E5-B996B57F0CF8}" type="presOf" srcId="{23F26F77-FEF4-4DBE-A1E8-38137AB5479B}" destId="{60F217E5-2817-406B-9928-86C742A49A64}" srcOrd="0" destOrd="0" presId="urn:microsoft.com/office/officeart/2005/8/layout/list1"/>
    <dgm:cxn modelId="{472FB1B4-934B-496E-B123-426D98183DB9}" type="presOf" srcId="{65A2CD2F-D902-49B2-98C4-E6C87CAB750E}" destId="{BDDB63EE-3691-414B-ACDD-6B14D8CA6F4C}" srcOrd="0" destOrd="0" presId="urn:microsoft.com/office/officeart/2005/8/layout/list1"/>
    <dgm:cxn modelId="{3A9BEAB9-91BF-400D-8543-275926436A06}" type="presOf" srcId="{4B5A0299-88B7-4438-AA49-AEBDEDE59439}" destId="{3B199F4E-C12B-412E-9A43-95D37EA8DC0C}" srcOrd="0" destOrd="0" presId="urn:microsoft.com/office/officeart/2005/8/layout/list1"/>
    <dgm:cxn modelId="{4ADCF2BC-9CFA-455F-B235-5AFA16809F9D}" srcId="{C901AF36-554B-43AE-B650-93FE7D90A5F2}" destId="{23F26F77-FEF4-4DBE-A1E8-38137AB5479B}" srcOrd="1" destOrd="0" parTransId="{B61E8F3D-6BD8-4BE2-9011-5E1B2B24FC74}" sibTransId="{3D4BC67E-E72C-4F3B-85F9-FB6A5E1BF46B}"/>
    <dgm:cxn modelId="{F54F46C0-C24D-4A2C-937E-94233B933E40}" srcId="{12E38D63-CC23-4397-91AD-6D77A68CF266}" destId="{6C07FD7E-1D8A-467A-B572-FE471F2B9DC7}" srcOrd="0" destOrd="0" parTransId="{D7757803-ADF0-43C3-9B9B-0FF8A11F1861}" sibTransId="{856EECA5-D1D9-4321-9102-AF768D411514}"/>
    <dgm:cxn modelId="{CF26FADF-F815-470B-B867-83A56265B318}" type="presOf" srcId="{7D47C364-B331-4515-835C-3D5D7978E8E1}" destId="{4DB2C15C-5136-42D9-954D-C6121F47CBBA}" srcOrd="0" destOrd="0" presId="urn:microsoft.com/office/officeart/2005/8/layout/list1"/>
    <dgm:cxn modelId="{0C2ADDE0-F18C-4681-B3A1-D0740C033861}" type="presOf" srcId="{4B5A0299-88B7-4438-AA49-AEBDEDE59439}" destId="{794E849A-3589-4F30-8542-C7637A5CEBE2}" srcOrd="1" destOrd="0" presId="urn:microsoft.com/office/officeart/2005/8/layout/list1"/>
    <dgm:cxn modelId="{51C478E3-CD4D-422C-BA1C-0FD4DF4DBC0B}" srcId="{23F26F77-FEF4-4DBE-A1E8-38137AB5479B}" destId="{7D47C364-B331-4515-835C-3D5D7978E8E1}" srcOrd="0" destOrd="0" parTransId="{07FA7F25-DA0B-452C-9487-1A5C4E62CC6B}" sibTransId="{7B46A8D8-E976-4297-AEB4-A7FB57EDAF9D}"/>
    <dgm:cxn modelId="{1C2320E8-BF70-4B51-96AE-E8EC4E0334F5}" type="presOf" srcId="{C901AF36-554B-43AE-B650-93FE7D90A5F2}" destId="{FCAE4F79-B1C1-4BC5-938C-BE936DD105B8}" srcOrd="0" destOrd="0" presId="urn:microsoft.com/office/officeart/2005/8/layout/list1"/>
    <dgm:cxn modelId="{5EAD55FD-B8A8-48A3-B4D4-2309AA6C73C8}" type="presOf" srcId="{12E38D63-CC23-4397-91AD-6D77A68CF266}" destId="{4DB2C15C-5136-42D9-954D-C6121F47CBBA}" srcOrd="0" destOrd="1" presId="urn:microsoft.com/office/officeart/2005/8/layout/list1"/>
    <dgm:cxn modelId="{61A39981-65FE-4440-B281-791C7592D0E3}" type="presParOf" srcId="{FCAE4F79-B1C1-4BC5-938C-BE936DD105B8}" destId="{5AD55152-A142-40C6-A3D3-ACC8F31A6E71}" srcOrd="0" destOrd="0" presId="urn:microsoft.com/office/officeart/2005/8/layout/list1"/>
    <dgm:cxn modelId="{297F9F5D-9CA5-4F58-81EF-7E2AA9EA11F5}" type="presParOf" srcId="{5AD55152-A142-40C6-A3D3-ACC8F31A6E71}" destId="{3B199F4E-C12B-412E-9A43-95D37EA8DC0C}" srcOrd="0" destOrd="0" presId="urn:microsoft.com/office/officeart/2005/8/layout/list1"/>
    <dgm:cxn modelId="{CF4E6000-4B47-4936-BD61-438AF80C8CD9}" type="presParOf" srcId="{5AD55152-A142-40C6-A3D3-ACC8F31A6E71}" destId="{794E849A-3589-4F30-8542-C7637A5CEBE2}" srcOrd="1" destOrd="0" presId="urn:microsoft.com/office/officeart/2005/8/layout/list1"/>
    <dgm:cxn modelId="{B3538019-3C96-4D5E-9EFB-ABCBC5F717FF}" type="presParOf" srcId="{FCAE4F79-B1C1-4BC5-938C-BE936DD105B8}" destId="{62B5ADA7-1A4A-43DA-97C6-4BF6409E741D}" srcOrd="1" destOrd="0" presId="urn:microsoft.com/office/officeart/2005/8/layout/list1"/>
    <dgm:cxn modelId="{C8B73B49-4985-4FFC-A049-854904F384B2}" type="presParOf" srcId="{FCAE4F79-B1C1-4BC5-938C-BE936DD105B8}" destId="{BDDB63EE-3691-414B-ACDD-6B14D8CA6F4C}" srcOrd="2" destOrd="0" presId="urn:microsoft.com/office/officeart/2005/8/layout/list1"/>
    <dgm:cxn modelId="{0BF5BD0D-4985-42F1-B42D-469A6ABA6A48}" type="presParOf" srcId="{FCAE4F79-B1C1-4BC5-938C-BE936DD105B8}" destId="{37B26002-2BDC-4643-999E-76423D94B2F4}" srcOrd="3" destOrd="0" presId="urn:microsoft.com/office/officeart/2005/8/layout/list1"/>
    <dgm:cxn modelId="{9FB256EF-2BF7-4FC3-98FB-F79EF22E1DD5}" type="presParOf" srcId="{FCAE4F79-B1C1-4BC5-938C-BE936DD105B8}" destId="{3F2E9A17-593E-445B-BF41-174CB4885EC8}" srcOrd="4" destOrd="0" presId="urn:microsoft.com/office/officeart/2005/8/layout/list1"/>
    <dgm:cxn modelId="{6FEE55F7-1487-4046-9807-98C9DCEE3A48}" type="presParOf" srcId="{3F2E9A17-593E-445B-BF41-174CB4885EC8}" destId="{60F217E5-2817-406B-9928-86C742A49A64}" srcOrd="0" destOrd="0" presId="urn:microsoft.com/office/officeart/2005/8/layout/list1"/>
    <dgm:cxn modelId="{8EC15167-D813-413F-B9A7-273C96C36063}" type="presParOf" srcId="{3F2E9A17-593E-445B-BF41-174CB4885EC8}" destId="{BBC41BF6-9AAF-428D-B429-26CFCC542078}" srcOrd="1" destOrd="0" presId="urn:microsoft.com/office/officeart/2005/8/layout/list1"/>
    <dgm:cxn modelId="{9D60FE92-3D30-4BBC-B127-2202690847D1}" type="presParOf" srcId="{FCAE4F79-B1C1-4BC5-938C-BE936DD105B8}" destId="{8B3DBE68-CFD0-4AB9-9CA0-CB3CEFD48CE7}" srcOrd="5" destOrd="0" presId="urn:microsoft.com/office/officeart/2005/8/layout/list1"/>
    <dgm:cxn modelId="{D082AB2B-8C99-4F00-AAF5-AF8C4C752C34}" type="presParOf" srcId="{FCAE4F79-B1C1-4BC5-938C-BE936DD105B8}" destId="{4DB2C15C-5136-42D9-954D-C6121F47CB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A9491-457B-4FF8-B79F-6BB5D2E5C49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5A09D3-C9BE-4974-89A7-0A8D14D9FCEC}">
      <dgm:prSet custT="1"/>
      <dgm:spPr/>
      <dgm:t>
        <a:bodyPr/>
        <a:lstStyle/>
        <a:p>
          <a:r>
            <a:rPr lang="fi-FI" sz="2000" baseline="0" dirty="0"/>
            <a:t>Yhtiöittämisellä saadaan aikaan verosäästöä.</a:t>
          </a:r>
          <a:endParaRPr lang="en-US" sz="2000" dirty="0"/>
        </a:p>
      </dgm:t>
    </dgm:pt>
    <dgm:pt modelId="{2B1A7B8C-213B-420A-8A08-91BF1B2C92FC}" type="parTrans" cxnId="{1CCA3F95-47A0-4CB8-AB3F-1A2BD24868CC}">
      <dgm:prSet/>
      <dgm:spPr/>
      <dgm:t>
        <a:bodyPr/>
        <a:lstStyle/>
        <a:p>
          <a:endParaRPr lang="en-US"/>
        </a:p>
      </dgm:t>
    </dgm:pt>
    <dgm:pt modelId="{76F6007B-FB93-4190-8500-901092B3C878}" type="sibTrans" cxnId="{1CCA3F95-47A0-4CB8-AB3F-1A2BD24868CC}">
      <dgm:prSet/>
      <dgm:spPr/>
      <dgm:t>
        <a:bodyPr/>
        <a:lstStyle/>
        <a:p>
          <a:endParaRPr lang="en-US"/>
        </a:p>
      </dgm:t>
    </dgm:pt>
    <dgm:pt modelId="{AD2AEA0C-4898-4741-86D1-1D31B193843C}">
      <dgm:prSet custT="1"/>
      <dgm:spPr/>
      <dgm:t>
        <a:bodyPr/>
        <a:lstStyle/>
        <a:p>
          <a:r>
            <a:rPr lang="fi-FI" sz="2000" baseline="0" dirty="0"/>
            <a:t>Halutaan investoida peltoon</a:t>
          </a:r>
          <a:r>
            <a:rPr lang="fi-FI" sz="1800" baseline="0" dirty="0"/>
            <a:t>.</a:t>
          </a:r>
          <a:endParaRPr lang="en-US" sz="1800" dirty="0"/>
        </a:p>
      </dgm:t>
    </dgm:pt>
    <dgm:pt modelId="{9AB159EB-100A-4542-87D3-4DA30AAAE896}" type="parTrans" cxnId="{618B3272-E3AD-41CD-8947-B86AAA35250D}">
      <dgm:prSet/>
      <dgm:spPr/>
      <dgm:t>
        <a:bodyPr/>
        <a:lstStyle/>
        <a:p>
          <a:endParaRPr lang="en-US"/>
        </a:p>
      </dgm:t>
    </dgm:pt>
    <dgm:pt modelId="{FFA66B31-CD89-4159-B446-3D03D0C4A679}" type="sibTrans" cxnId="{618B3272-E3AD-41CD-8947-B86AAA35250D}">
      <dgm:prSet/>
      <dgm:spPr/>
      <dgm:t>
        <a:bodyPr/>
        <a:lstStyle/>
        <a:p>
          <a:endParaRPr lang="en-US"/>
        </a:p>
      </dgm:t>
    </dgm:pt>
    <dgm:pt modelId="{1A4B7E28-1DE7-451C-833B-1AA036F2BF80}">
      <dgm:prSet custT="1"/>
      <dgm:spPr/>
      <dgm:t>
        <a:bodyPr/>
        <a:lstStyle/>
        <a:p>
          <a:r>
            <a:rPr lang="fi-FI" sz="2000" baseline="0" dirty="0"/>
            <a:t>Toiminta on kehittyvää ja tulossa isoja investointeja lähivuosina. </a:t>
          </a:r>
          <a:endParaRPr lang="en-US" sz="2000" dirty="0"/>
        </a:p>
      </dgm:t>
    </dgm:pt>
    <dgm:pt modelId="{835AA471-A9B7-4664-8057-EA0FBB072AB3}" type="parTrans" cxnId="{43F7D294-A705-4A0F-8A22-6AD24903768F}">
      <dgm:prSet/>
      <dgm:spPr/>
      <dgm:t>
        <a:bodyPr/>
        <a:lstStyle/>
        <a:p>
          <a:endParaRPr lang="en-US"/>
        </a:p>
      </dgm:t>
    </dgm:pt>
    <dgm:pt modelId="{8E1EF9AA-2767-4E56-B387-9C1E144F2179}" type="sibTrans" cxnId="{43F7D294-A705-4A0F-8A22-6AD24903768F}">
      <dgm:prSet/>
      <dgm:spPr/>
      <dgm:t>
        <a:bodyPr/>
        <a:lstStyle/>
        <a:p>
          <a:endParaRPr lang="en-US"/>
        </a:p>
      </dgm:t>
    </dgm:pt>
    <dgm:pt modelId="{48C5279D-3845-4A1B-B74F-5E65C72A8DD1}">
      <dgm:prSet custT="1"/>
      <dgm:spPr/>
      <dgm:t>
        <a:bodyPr/>
        <a:lstStyle/>
        <a:p>
          <a:r>
            <a:rPr lang="fi-FI" sz="2000" baseline="0" dirty="0"/>
            <a:t>Halutaan eriyttää yksityistalous yritystoiminnasta</a:t>
          </a:r>
          <a:r>
            <a:rPr lang="fi-FI" sz="1800" baseline="0" dirty="0"/>
            <a:t>. </a:t>
          </a:r>
          <a:endParaRPr lang="en-US" sz="1800" dirty="0"/>
        </a:p>
      </dgm:t>
    </dgm:pt>
    <dgm:pt modelId="{1BD652EB-1092-4896-A3F6-BFCD8FD674CF}" type="parTrans" cxnId="{7EE7B001-EB09-4FCA-B807-D12C44BF69A7}">
      <dgm:prSet/>
      <dgm:spPr/>
      <dgm:t>
        <a:bodyPr/>
        <a:lstStyle/>
        <a:p>
          <a:endParaRPr lang="en-US"/>
        </a:p>
      </dgm:t>
    </dgm:pt>
    <dgm:pt modelId="{03CD69B4-576B-4850-B6BC-2AF9850E0BFB}" type="sibTrans" cxnId="{7EE7B001-EB09-4FCA-B807-D12C44BF69A7}">
      <dgm:prSet/>
      <dgm:spPr/>
      <dgm:t>
        <a:bodyPr/>
        <a:lstStyle/>
        <a:p>
          <a:endParaRPr lang="en-US"/>
        </a:p>
      </dgm:t>
    </dgm:pt>
    <dgm:pt modelId="{A66B8130-4590-4E8E-9E07-1D5229D9D4F4}">
      <dgm:prSet custT="1"/>
      <dgm:spPr/>
      <dgm:t>
        <a:bodyPr/>
        <a:lstStyle/>
        <a:p>
          <a:r>
            <a:rPr lang="fi-FI" sz="2000" baseline="0" dirty="0"/>
            <a:t>Sukupolvenvaihdos ei ole tulossa lähivuosina. </a:t>
          </a:r>
          <a:endParaRPr lang="en-US" sz="2000" dirty="0"/>
        </a:p>
      </dgm:t>
    </dgm:pt>
    <dgm:pt modelId="{4A2B04AD-B59E-4B9D-8D9A-CF8DDFADCDD1}" type="parTrans" cxnId="{2EF5AC24-1439-4710-B4EA-E96FC439D388}">
      <dgm:prSet/>
      <dgm:spPr/>
      <dgm:t>
        <a:bodyPr/>
        <a:lstStyle/>
        <a:p>
          <a:endParaRPr lang="en-US"/>
        </a:p>
      </dgm:t>
    </dgm:pt>
    <dgm:pt modelId="{157E16ED-DA83-484A-8B19-8DFDAFFD51B5}" type="sibTrans" cxnId="{2EF5AC24-1439-4710-B4EA-E96FC439D388}">
      <dgm:prSet/>
      <dgm:spPr/>
      <dgm:t>
        <a:bodyPr/>
        <a:lstStyle/>
        <a:p>
          <a:endParaRPr lang="en-US"/>
        </a:p>
      </dgm:t>
    </dgm:pt>
    <dgm:pt modelId="{07C38E52-A1FD-4158-BAA2-BC7649A79E2F}">
      <dgm:prSet custT="1"/>
      <dgm:spPr/>
      <dgm:t>
        <a:bodyPr/>
        <a:lstStyle/>
        <a:p>
          <a:r>
            <a:rPr lang="fi-FI" sz="2000" baseline="0" dirty="0"/>
            <a:t>Ollaan valmiita sitoutumaan yhtiön asettamiin vaatimuksiin.</a:t>
          </a:r>
          <a:endParaRPr lang="en-US" sz="2000" dirty="0"/>
        </a:p>
      </dgm:t>
    </dgm:pt>
    <dgm:pt modelId="{ECDA5FD1-84CA-4E41-9E27-B9597AA4E7EA}" type="parTrans" cxnId="{83E0BB02-19E8-4602-A75E-015EFB5EA4E4}">
      <dgm:prSet/>
      <dgm:spPr/>
      <dgm:t>
        <a:bodyPr/>
        <a:lstStyle/>
        <a:p>
          <a:endParaRPr lang="en-US"/>
        </a:p>
      </dgm:t>
    </dgm:pt>
    <dgm:pt modelId="{FBE102BD-5734-45A4-9AD6-0BBDA5FEB46A}" type="sibTrans" cxnId="{83E0BB02-19E8-4602-A75E-015EFB5EA4E4}">
      <dgm:prSet/>
      <dgm:spPr/>
      <dgm:t>
        <a:bodyPr/>
        <a:lstStyle/>
        <a:p>
          <a:endParaRPr lang="en-US"/>
        </a:p>
      </dgm:t>
    </dgm:pt>
    <dgm:pt modelId="{9455B5B1-55E2-4789-8D37-4E38E7E02276}">
      <dgm:prSet custT="1"/>
      <dgm:spPr/>
      <dgm:t>
        <a:bodyPr/>
        <a:lstStyle/>
        <a:p>
          <a:r>
            <a:rPr lang="fi-FI" sz="2000" baseline="0" dirty="0"/>
            <a:t>Taloudellisesti menee hyvin.</a:t>
          </a:r>
        </a:p>
        <a:p>
          <a:r>
            <a:rPr lang="fi-FI" sz="1600" baseline="0" dirty="0"/>
            <a:t>Kannattamattomasta ei yhtiöllä tule kannattavaa. </a:t>
          </a:r>
          <a:endParaRPr lang="en-US" sz="1600" dirty="0"/>
        </a:p>
      </dgm:t>
    </dgm:pt>
    <dgm:pt modelId="{1D5F6861-8BBA-41C3-ACE3-EBEC69EAD293}" type="parTrans" cxnId="{96F60FA1-3B19-45D7-8019-8A684128E178}">
      <dgm:prSet/>
      <dgm:spPr/>
      <dgm:t>
        <a:bodyPr/>
        <a:lstStyle/>
        <a:p>
          <a:endParaRPr lang="en-US"/>
        </a:p>
      </dgm:t>
    </dgm:pt>
    <dgm:pt modelId="{2A5A1E8E-E992-4A7D-9543-678AC8659FD0}" type="sibTrans" cxnId="{96F60FA1-3B19-45D7-8019-8A684128E178}">
      <dgm:prSet/>
      <dgm:spPr/>
      <dgm:t>
        <a:bodyPr/>
        <a:lstStyle/>
        <a:p>
          <a:endParaRPr lang="en-US"/>
        </a:p>
      </dgm:t>
    </dgm:pt>
    <dgm:pt modelId="{C897B089-BB21-4209-8C0D-578D0C3CE03F}" type="pres">
      <dgm:prSet presAssocID="{A99A9491-457B-4FF8-B79F-6BB5D2E5C498}" presName="diagram" presStyleCnt="0">
        <dgm:presLayoutVars>
          <dgm:dir/>
          <dgm:resizeHandles val="exact"/>
        </dgm:presLayoutVars>
      </dgm:prSet>
      <dgm:spPr/>
    </dgm:pt>
    <dgm:pt modelId="{2CC5514A-F62B-42AA-8811-A306853EC76C}" type="pres">
      <dgm:prSet presAssocID="{7A5A09D3-C9BE-4974-89A7-0A8D14D9FCEC}" presName="node" presStyleLbl="node1" presStyleIdx="0" presStyleCnt="7">
        <dgm:presLayoutVars>
          <dgm:bulletEnabled val="1"/>
        </dgm:presLayoutVars>
      </dgm:prSet>
      <dgm:spPr/>
    </dgm:pt>
    <dgm:pt modelId="{95CF44D0-07A8-414C-B118-F52C6A143274}" type="pres">
      <dgm:prSet presAssocID="{76F6007B-FB93-4190-8500-901092B3C878}" presName="sibTrans" presStyleCnt="0"/>
      <dgm:spPr/>
    </dgm:pt>
    <dgm:pt modelId="{572F4053-4EA1-4120-963F-EF8786A77460}" type="pres">
      <dgm:prSet presAssocID="{AD2AEA0C-4898-4741-86D1-1D31B193843C}" presName="node" presStyleLbl="node1" presStyleIdx="1" presStyleCnt="7">
        <dgm:presLayoutVars>
          <dgm:bulletEnabled val="1"/>
        </dgm:presLayoutVars>
      </dgm:prSet>
      <dgm:spPr/>
    </dgm:pt>
    <dgm:pt modelId="{7A5400A0-432C-4992-8B2F-E5B9AF253C60}" type="pres">
      <dgm:prSet presAssocID="{FFA66B31-CD89-4159-B446-3D03D0C4A679}" presName="sibTrans" presStyleCnt="0"/>
      <dgm:spPr/>
    </dgm:pt>
    <dgm:pt modelId="{CA228A27-23CC-4ED7-8684-7508E74EE28E}" type="pres">
      <dgm:prSet presAssocID="{1A4B7E28-1DE7-451C-833B-1AA036F2BF80}" presName="node" presStyleLbl="node1" presStyleIdx="2" presStyleCnt="7">
        <dgm:presLayoutVars>
          <dgm:bulletEnabled val="1"/>
        </dgm:presLayoutVars>
      </dgm:prSet>
      <dgm:spPr/>
    </dgm:pt>
    <dgm:pt modelId="{9B178B1A-FA0D-41F0-83E7-DC8BC7F2CC63}" type="pres">
      <dgm:prSet presAssocID="{8E1EF9AA-2767-4E56-B387-9C1E144F2179}" presName="sibTrans" presStyleCnt="0"/>
      <dgm:spPr/>
    </dgm:pt>
    <dgm:pt modelId="{1366774F-7FC0-4C8A-80C7-8FBE9B0B5A02}" type="pres">
      <dgm:prSet presAssocID="{48C5279D-3845-4A1B-B74F-5E65C72A8DD1}" presName="node" presStyleLbl="node1" presStyleIdx="3" presStyleCnt="7">
        <dgm:presLayoutVars>
          <dgm:bulletEnabled val="1"/>
        </dgm:presLayoutVars>
      </dgm:prSet>
      <dgm:spPr/>
    </dgm:pt>
    <dgm:pt modelId="{36702A0E-888F-4C5C-B923-5A0A961706B5}" type="pres">
      <dgm:prSet presAssocID="{03CD69B4-576B-4850-B6BC-2AF9850E0BFB}" presName="sibTrans" presStyleCnt="0"/>
      <dgm:spPr/>
    </dgm:pt>
    <dgm:pt modelId="{720BE8FE-A04B-45DF-AD8F-142D5E157369}" type="pres">
      <dgm:prSet presAssocID="{A66B8130-4590-4E8E-9E07-1D5229D9D4F4}" presName="node" presStyleLbl="node1" presStyleIdx="4" presStyleCnt="7">
        <dgm:presLayoutVars>
          <dgm:bulletEnabled val="1"/>
        </dgm:presLayoutVars>
      </dgm:prSet>
      <dgm:spPr/>
    </dgm:pt>
    <dgm:pt modelId="{A897ADDD-392B-41DB-A957-D37534F1455C}" type="pres">
      <dgm:prSet presAssocID="{157E16ED-DA83-484A-8B19-8DFDAFFD51B5}" presName="sibTrans" presStyleCnt="0"/>
      <dgm:spPr/>
    </dgm:pt>
    <dgm:pt modelId="{9453E346-5485-4540-844C-A02FE9606B27}" type="pres">
      <dgm:prSet presAssocID="{07C38E52-A1FD-4158-BAA2-BC7649A79E2F}" presName="node" presStyleLbl="node1" presStyleIdx="5" presStyleCnt="7">
        <dgm:presLayoutVars>
          <dgm:bulletEnabled val="1"/>
        </dgm:presLayoutVars>
      </dgm:prSet>
      <dgm:spPr/>
    </dgm:pt>
    <dgm:pt modelId="{4E9334FD-4B58-4BB8-8D3C-D01B95566556}" type="pres">
      <dgm:prSet presAssocID="{FBE102BD-5734-45A4-9AD6-0BBDA5FEB46A}" presName="sibTrans" presStyleCnt="0"/>
      <dgm:spPr/>
    </dgm:pt>
    <dgm:pt modelId="{A2B0EBEE-489C-4C90-AE62-64422DA2935E}" type="pres">
      <dgm:prSet presAssocID="{9455B5B1-55E2-4789-8D37-4E38E7E02276}" presName="node" presStyleLbl="node1" presStyleIdx="6" presStyleCnt="7" custScaleX="110078">
        <dgm:presLayoutVars>
          <dgm:bulletEnabled val="1"/>
        </dgm:presLayoutVars>
      </dgm:prSet>
      <dgm:spPr/>
    </dgm:pt>
  </dgm:ptLst>
  <dgm:cxnLst>
    <dgm:cxn modelId="{7EE7B001-EB09-4FCA-B807-D12C44BF69A7}" srcId="{A99A9491-457B-4FF8-B79F-6BB5D2E5C498}" destId="{48C5279D-3845-4A1B-B74F-5E65C72A8DD1}" srcOrd="3" destOrd="0" parTransId="{1BD652EB-1092-4896-A3F6-BFCD8FD674CF}" sibTransId="{03CD69B4-576B-4850-B6BC-2AF9850E0BFB}"/>
    <dgm:cxn modelId="{83E0BB02-19E8-4602-A75E-015EFB5EA4E4}" srcId="{A99A9491-457B-4FF8-B79F-6BB5D2E5C498}" destId="{07C38E52-A1FD-4158-BAA2-BC7649A79E2F}" srcOrd="5" destOrd="0" parTransId="{ECDA5FD1-84CA-4E41-9E27-B9597AA4E7EA}" sibTransId="{FBE102BD-5734-45A4-9AD6-0BBDA5FEB46A}"/>
    <dgm:cxn modelId="{2C550514-2D17-412D-A577-4381974458F4}" type="presOf" srcId="{A66B8130-4590-4E8E-9E07-1D5229D9D4F4}" destId="{720BE8FE-A04B-45DF-AD8F-142D5E157369}" srcOrd="0" destOrd="0" presId="urn:microsoft.com/office/officeart/2005/8/layout/default"/>
    <dgm:cxn modelId="{2EF5AC24-1439-4710-B4EA-E96FC439D388}" srcId="{A99A9491-457B-4FF8-B79F-6BB5D2E5C498}" destId="{A66B8130-4590-4E8E-9E07-1D5229D9D4F4}" srcOrd="4" destOrd="0" parTransId="{4A2B04AD-B59E-4B9D-8D9A-CF8DDFADCDD1}" sibTransId="{157E16ED-DA83-484A-8B19-8DFDAFFD51B5}"/>
    <dgm:cxn modelId="{76E2662D-FAE8-4BE6-9DB8-F6E3B20FBF64}" type="presOf" srcId="{48C5279D-3845-4A1B-B74F-5E65C72A8DD1}" destId="{1366774F-7FC0-4C8A-80C7-8FBE9B0B5A02}" srcOrd="0" destOrd="0" presId="urn:microsoft.com/office/officeart/2005/8/layout/default"/>
    <dgm:cxn modelId="{F5455A5C-3A91-441D-8DF6-F570BE025690}" type="presOf" srcId="{07C38E52-A1FD-4158-BAA2-BC7649A79E2F}" destId="{9453E346-5485-4540-844C-A02FE9606B27}" srcOrd="0" destOrd="0" presId="urn:microsoft.com/office/officeart/2005/8/layout/default"/>
    <dgm:cxn modelId="{290A0E5E-8AAA-4798-9028-FA4AF379E2DE}" type="presOf" srcId="{A99A9491-457B-4FF8-B79F-6BB5D2E5C498}" destId="{C897B089-BB21-4209-8C0D-578D0C3CE03F}" srcOrd="0" destOrd="0" presId="urn:microsoft.com/office/officeart/2005/8/layout/default"/>
    <dgm:cxn modelId="{618B3272-E3AD-41CD-8947-B86AAA35250D}" srcId="{A99A9491-457B-4FF8-B79F-6BB5D2E5C498}" destId="{AD2AEA0C-4898-4741-86D1-1D31B193843C}" srcOrd="1" destOrd="0" parTransId="{9AB159EB-100A-4542-87D3-4DA30AAAE896}" sibTransId="{FFA66B31-CD89-4159-B446-3D03D0C4A679}"/>
    <dgm:cxn modelId="{43F7D294-A705-4A0F-8A22-6AD24903768F}" srcId="{A99A9491-457B-4FF8-B79F-6BB5D2E5C498}" destId="{1A4B7E28-1DE7-451C-833B-1AA036F2BF80}" srcOrd="2" destOrd="0" parTransId="{835AA471-A9B7-4664-8057-EA0FBB072AB3}" sibTransId="{8E1EF9AA-2767-4E56-B387-9C1E144F2179}"/>
    <dgm:cxn modelId="{1CCA3F95-47A0-4CB8-AB3F-1A2BD24868CC}" srcId="{A99A9491-457B-4FF8-B79F-6BB5D2E5C498}" destId="{7A5A09D3-C9BE-4974-89A7-0A8D14D9FCEC}" srcOrd="0" destOrd="0" parTransId="{2B1A7B8C-213B-420A-8A08-91BF1B2C92FC}" sibTransId="{76F6007B-FB93-4190-8500-901092B3C878}"/>
    <dgm:cxn modelId="{095B9D9A-AB65-4E75-BAA8-6B7DA46FF7A7}" type="presOf" srcId="{7A5A09D3-C9BE-4974-89A7-0A8D14D9FCEC}" destId="{2CC5514A-F62B-42AA-8811-A306853EC76C}" srcOrd="0" destOrd="0" presId="urn:microsoft.com/office/officeart/2005/8/layout/default"/>
    <dgm:cxn modelId="{96F60FA1-3B19-45D7-8019-8A684128E178}" srcId="{A99A9491-457B-4FF8-B79F-6BB5D2E5C498}" destId="{9455B5B1-55E2-4789-8D37-4E38E7E02276}" srcOrd="6" destOrd="0" parTransId="{1D5F6861-8BBA-41C3-ACE3-EBEC69EAD293}" sibTransId="{2A5A1E8E-E992-4A7D-9543-678AC8659FD0}"/>
    <dgm:cxn modelId="{0B525DAE-6D7C-4E25-AE35-9E62332BC098}" type="presOf" srcId="{1A4B7E28-1DE7-451C-833B-1AA036F2BF80}" destId="{CA228A27-23CC-4ED7-8684-7508E74EE28E}" srcOrd="0" destOrd="0" presId="urn:microsoft.com/office/officeart/2005/8/layout/default"/>
    <dgm:cxn modelId="{C1D34FC9-B1F1-4C40-A5C4-6E81D0164F28}" type="presOf" srcId="{AD2AEA0C-4898-4741-86D1-1D31B193843C}" destId="{572F4053-4EA1-4120-963F-EF8786A77460}" srcOrd="0" destOrd="0" presId="urn:microsoft.com/office/officeart/2005/8/layout/default"/>
    <dgm:cxn modelId="{85B133E9-83CB-47EF-B4DA-1E6DB873363E}" type="presOf" srcId="{9455B5B1-55E2-4789-8D37-4E38E7E02276}" destId="{A2B0EBEE-489C-4C90-AE62-64422DA2935E}" srcOrd="0" destOrd="0" presId="urn:microsoft.com/office/officeart/2005/8/layout/default"/>
    <dgm:cxn modelId="{BE4534F1-1E32-4298-AC24-CCCB7C0B669D}" type="presParOf" srcId="{C897B089-BB21-4209-8C0D-578D0C3CE03F}" destId="{2CC5514A-F62B-42AA-8811-A306853EC76C}" srcOrd="0" destOrd="0" presId="urn:microsoft.com/office/officeart/2005/8/layout/default"/>
    <dgm:cxn modelId="{146C6C07-B32D-4F70-A0D5-F21322244741}" type="presParOf" srcId="{C897B089-BB21-4209-8C0D-578D0C3CE03F}" destId="{95CF44D0-07A8-414C-B118-F52C6A143274}" srcOrd="1" destOrd="0" presId="urn:microsoft.com/office/officeart/2005/8/layout/default"/>
    <dgm:cxn modelId="{BA6C33C3-4985-43D6-89BB-FA218D1A6F60}" type="presParOf" srcId="{C897B089-BB21-4209-8C0D-578D0C3CE03F}" destId="{572F4053-4EA1-4120-963F-EF8786A77460}" srcOrd="2" destOrd="0" presId="urn:microsoft.com/office/officeart/2005/8/layout/default"/>
    <dgm:cxn modelId="{532828B5-BB71-48D5-913A-6F7BF453ED8A}" type="presParOf" srcId="{C897B089-BB21-4209-8C0D-578D0C3CE03F}" destId="{7A5400A0-432C-4992-8B2F-E5B9AF253C60}" srcOrd="3" destOrd="0" presId="urn:microsoft.com/office/officeart/2005/8/layout/default"/>
    <dgm:cxn modelId="{84C56728-08B6-487C-9CF5-2AA00CB5D074}" type="presParOf" srcId="{C897B089-BB21-4209-8C0D-578D0C3CE03F}" destId="{CA228A27-23CC-4ED7-8684-7508E74EE28E}" srcOrd="4" destOrd="0" presId="urn:microsoft.com/office/officeart/2005/8/layout/default"/>
    <dgm:cxn modelId="{B0536DD9-9D46-4445-BD27-2D3B31A5975C}" type="presParOf" srcId="{C897B089-BB21-4209-8C0D-578D0C3CE03F}" destId="{9B178B1A-FA0D-41F0-83E7-DC8BC7F2CC63}" srcOrd="5" destOrd="0" presId="urn:microsoft.com/office/officeart/2005/8/layout/default"/>
    <dgm:cxn modelId="{026641AC-E42D-4C88-8AE8-7EE5DC06E91E}" type="presParOf" srcId="{C897B089-BB21-4209-8C0D-578D0C3CE03F}" destId="{1366774F-7FC0-4C8A-80C7-8FBE9B0B5A02}" srcOrd="6" destOrd="0" presId="urn:microsoft.com/office/officeart/2005/8/layout/default"/>
    <dgm:cxn modelId="{726F7A2E-5F30-4A41-860D-4B0CFC568803}" type="presParOf" srcId="{C897B089-BB21-4209-8C0D-578D0C3CE03F}" destId="{36702A0E-888F-4C5C-B923-5A0A961706B5}" srcOrd="7" destOrd="0" presId="urn:microsoft.com/office/officeart/2005/8/layout/default"/>
    <dgm:cxn modelId="{F1BAF58F-F906-4D5A-A815-4CBA3B1E9ED7}" type="presParOf" srcId="{C897B089-BB21-4209-8C0D-578D0C3CE03F}" destId="{720BE8FE-A04B-45DF-AD8F-142D5E157369}" srcOrd="8" destOrd="0" presId="urn:microsoft.com/office/officeart/2005/8/layout/default"/>
    <dgm:cxn modelId="{75C177F3-EA7B-449C-9FBC-7AD65A46B565}" type="presParOf" srcId="{C897B089-BB21-4209-8C0D-578D0C3CE03F}" destId="{A897ADDD-392B-41DB-A957-D37534F1455C}" srcOrd="9" destOrd="0" presId="urn:microsoft.com/office/officeart/2005/8/layout/default"/>
    <dgm:cxn modelId="{A406A56A-90DA-4911-B6B6-2856E3AA1F3C}" type="presParOf" srcId="{C897B089-BB21-4209-8C0D-578D0C3CE03F}" destId="{9453E346-5485-4540-844C-A02FE9606B27}" srcOrd="10" destOrd="0" presId="urn:microsoft.com/office/officeart/2005/8/layout/default"/>
    <dgm:cxn modelId="{62B38EBB-62B9-490A-8F3F-FE364CA8A050}" type="presParOf" srcId="{C897B089-BB21-4209-8C0D-578D0C3CE03F}" destId="{4E9334FD-4B58-4BB8-8D3C-D01B95566556}" srcOrd="11" destOrd="0" presId="urn:microsoft.com/office/officeart/2005/8/layout/default"/>
    <dgm:cxn modelId="{6F776F96-D6A4-4357-9BC2-C728482F3714}" type="presParOf" srcId="{C897B089-BB21-4209-8C0D-578D0C3CE03F}" destId="{A2B0EBEE-489C-4C90-AE62-64422DA2935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4CB96-D671-4C06-ACD8-70C500DACBD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09E557-050D-4117-B63A-E34E7B8421B8}">
      <dgm:prSet custT="1"/>
      <dgm:spPr/>
      <dgm:t>
        <a:bodyPr/>
        <a:lstStyle/>
        <a:p>
          <a:r>
            <a:rPr lang="fi-FI" sz="2000" dirty="0"/>
            <a:t>Mahdollistaa investoimisen ja tilan kehittämisen.</a:t>
          </a:r>
          <a:endParaRPr lang="en-US" sz="2000" dirty="0"/>
        </a:p>
      </dgm:t>
    </dgm:pt>
    <dgm:pt modelId="{92B35209-1A77-40DD-BFB0-33ED792412F9}" type="parTrans" cxnId="{349AFA6F-488E-4276-8529-914449815780}">
      <dgm:prSet/>
      <dgm:spPr/>
      <dgm:t>
        <a:bodyPr/>
        <a:lstStyle/>
        <a:p>
          <a:endParaRPr lang="en-US"/>
        </a:p>
      </dgm:t>
    </dgm:pt>
    <dgm:pt modelId="{2DBF6A4D-3B08-4932-A63A-B3C4272A3713}" type="sibTrans" cxnId="{349AFA6F-488E-4276-8529-914449815780}">
      <dgm:prSet/>
      <dgm:spPr/>
      <dgm:t>
        <a:bodyPr/>
        <a:lstStyle/>
        <a:p>
          <a:endParaRPr lang="en-US"/>
        </a:p>
      </dgm:t>
    </dgm:pt>
    <dgm:pt modelId="{5AB89663-B565-43AC-B80B-FB21F6F0BA31}">
      <dgm:prSet custT="1"/>
      <dgm:spPr/>
      <dgm:t>
        <a:bodyPr/>
        <a:lstStyle/>
        <a:p>
          <a:r>
            <a:rPr lang="fi-FI" sz="2000" dirty="0"/>
            <a:t>Saadaan sijoitettua verosäästöä tuottavampaan toimintaan. </a:t>
          </a:r>
          <a:endParaRPr lang="en-US" sz="2000" dirty="0"/>
        </a:p>
      </dgm:t>
    </dgm:pt>
    <dgm:pt modelId="{DE00B519-3D65-45C4-B5E2-5CF927C2B277}" type="parTrans" cxnId="{9A610DB1-593B-44CE-8D16-7711DC3D4BCC}">
      <dgm:prSet/>
      <dgm:spPr/>
      <dgm:t>
        <a:bodyPr/>
        <a:lstStyle/>
        <a:p>
          <a:endParaRPr lang="en-US"/>
        </a:p>
      </dgm:t>
    </dgm:pt>
    <dgm:pt modelId="{08D4D81B-D1B2-4044-A3E8-83710F9E1707}" type="sibTrans" cxnId="{9A610DB1-593B-44CE-8D16-7711DC3D4BCC}">
      <dgm:prSet/>
      <dgm:spPr/>
      <dgm:t>
        <a:bodyPr/>
        <a:lstStyle/>
        <a:p>
          <a:endParaRPr lang="en-US"/>
        </a:p>
      </dgm:t>
    </dgm:pt>
    <dgm:pt modelId="{4AA1BCA9-36C9-4DBD-AF5D-BAD3C4E29EDB}">
      <dgm:prSet custT="1"/>
      <dgm:spPr/>
      <dgm:t>
        <a:bodyPr/>
        <a:lstStyle/>
        <a:p>
          <a:r>
            <a:rPr lang="fi-FI" sz="2000" dirty="0"/>
            <a:t>Tuo ryhtiä talouden hallintaan. </a:t>
          </a:r>
          <a:endParaRPr lang="en-US" sz="2000" dirty="0"/>
        </a:p>
      </dgm:t>
    </dgm:pt>
    <dgm:pt modelId="{C52C0E19-55E7-4236-A1A1-361F8C70EB1F}" type="parTrans" cxnId="{3B862636-E22B-467F-B984-CD69E17836B4}">
      <dgm:prSet/>
      <dgm:spPr/>
      <dgm:t>
        <a:bodyPr/>
        <a:lstStyle/>
        <a:p>
          <a:endParaRPr lang="en-US"/>
        </a:p>
      </dgm:t>
    </dgm:pt>
    <dgm:pt modelId="{64A0650C-B8EF-4882-BB16-B8519518EF5A}" type="sibTrans" cxnId="{3B862636-E22B-467F-B984-CD69E17836B4}">
      <dgm:prSet/>
      <dgm:spPr/>
      <dgm:t>
        <a:bodyPr/>
        <a:lstStyle/>
        <a:p>
          <a:endParaRPr lang="en-US"/>
        </a:p>
      </dgm:t>
    </dgm:pt>
    <dgm:pt modelId="{33FBE856-BBCC-4285-BACD-30D05633F2F3}">
      <dgm:prSet custT="1"/>
      <dgm:spPr/>
      <dgm:t>
        <a:bodyPr/>
        <a:lstStyle/>
        <a:p>
          <a:r>
            <a:rPr lang="fi-FI" sz="2000" dirty="0"/>
            <a:t>Antaa todellisemman kuvan taloudellisesta tilanteesta. </a:t>
          </a:r>
          <a:endParaRPr lang="en-US" sz="2000" dirty="0"/>
        </a:p>
      </dgm:t>
    </dgm:pt>
    <dgm:pt modelId="{ED748142-4504-41EA-B266-E5CAACF03A3F}" type="parTrans" cxnId="{2CAB443E-967F-4877-99DC-ABD5F623BF55}">
      <dgm:prSet/>
      <dgm:spPr/>
      <dgm:t>
        <a:bodyPr/>
        <a:lstStyle/>
        <a:p>
          <a:endParaRPr lang="en-US"/>
        </a:p>
      </dgm:t>
    </dgm:pt>
    <dgm:pt modelId="{8F59E1A8-CFFD-4BDC-B57B-EAF674230609}" type="sibTrans" cxnId="{2CAB443E-967F-4877-99DC-ABD5F623BF55}">
      <dgm:prSet/>
      <dgm:spPr/>
      <dgm:t>
        <a:bodyPr/>
        <a:lstStyle/>
        <a:p>
          <a:endParaRPr lang="en-US"/>
        </a:p>
      </dgm:t>
    </dgm:pt>
    <dgm:pt modelId="{9CACDBDB-714F-4A08-BE7E-EF3CF7B57D2F}">
      <dgm:prSet custT="1"/>
      <dgm:spPr/>
      <dgm:t>
        <a:bodyPr/>
        <a:lstStyle/>
        <a:p>
          <a:r>
            <a:rPr lang="fi-FI" sz="2000" dirty="0"/>
            <a:t>Tuo riskivapautta, kun vastuut on yhtiön nimissä. </a:t>
          </a:r>
          <a:endParaRPr lang="en-US" sz="2000" dirty="0"/>
        </a:p>
      </dgm:t>
    </dgm:pt>
    <dgm:pt modelId="{FAAE4F80-BE2A-407B-B6D4-7E1600E94EAE}" type="parTrans" cxnId="{16CF38B1-A9C8-4D06-9E3A-0B6009713BDB}">
      <dgm:prSet/>
      <dgm:spPr/>
      <dgm:t>
        <a:bodyPr/>
        <a:lstStyle/>
        <a:p>
          <a:endParaRPr lang="en-US"/>
        </a:p>
      </dgm:t>
    </dgm:pt>
    <dgm:pt modelId="{29130590-A5A5-4933-95B7-5B9FAE5B95AC}" type="sibTrans" cxnId="{16CF38B1-A9C8-4D06-9E3A-0B6009713BDB}">
      <dgm:prSet/>
      <dgm:spPr/>
      <dgm:t>
        <a:bodyPr/>
        <a:lstStyle/>
        <a:p>
          <a:endParaRPr lang="en-US"/>
        </a:p>
      </dgm:t>
    </dgm:pt>
    <dgm:pt modelId="{98ED6A99-1796-4E2D-A452-611DA1907AC8}">
      <dgm:prSet custT="1"/>
      <dgm:spPr/>
      <dgm:t>
        <a:bodyPr/>
        <a:lstStyle/>
        <a:p>
          <a:r>
            <a:rPr lang="fi-FI" sz="2000" dirty="0"/>
            <a:t>Yhtiön siirtäminen jatkajalle sujuvampaa, kun tuotantosopimukset ja muut vastaavat ovat yhtiön nimissä.</a:t>
          </a:r>
          <a:endParaRPr lang="en-US" sz="2000" dirty="0"/>
        </a:p>
      </dgm:t>
    </dgm:pt>
    <dgm:pt modelId="{32F96952-D7F3-4D67-B5EC-7FC7D58180F8}" type="parTrans" cxnId="{97C079E4-45EA-4413-AAB1-5B0165ED2EBF}">
      <dgm:prSet/>
      <dgm:spPr/>
      <dgm:t>
        <a:bodyPr/>
        <a:lstStyle/>
        <a:p>
          <a:endParaRPr lang="en-US"/>
        </a:p>
      </dgm:t>
    </dgm:pt>
    <dgm:pt modelId="{596023D8-F20A-4BF9-B2EF-1BF970691227}" type="sibTrans" cxnId="{97C079E4-45EA-4413-AAB1-5B0165ED2EBF}">
      <dgm:prSet/>
      <dgm:spPr/>
      <dgm:t>
        <a:bodyPr/>
        <a:lstStyle/>
        <a:p>
          <a:endParaRPr lang="en-US"/>
        </a:p>
      </dgm:t>
    </dgm:pt>
    <dgm:pt modelId="{756294CF-416A-422C-9CA7-2339B4E0AA01}" type="pres">
      <dgm:prSet presAssocID="{A9F4CB96-D671-4C06-ACD8-70C500DACBD7}" presName="linear" presStyleCnt="0">
        <dgm:presLayoutVars>
          <dgm:animLvl val="lvl"/>
          <dgm:resizeHandles val="exact"/>
        </dgm:presLayoutVars>
      </dgm:prSet>
      <dgm:spPr/>
    </dgm:pt>
    <dgm:pt modelId="{24DB4339-5DF4-4AF1-B668-A5FD951801E7}" type="pres">
      <dgm:prSet presAssocID="{0A09E557-050D-4117-B63A-E34E7B8421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A7B92A-0953-4D8D-82AC-FDDB828A18CB}" type="pres">
      <dgm:prSet presAssocID="{2DBF6A4D-3B08-4932-A63A-B3C4272A3713}" presName="spacer" presStyleCnt="0"/>
      <dgm:spPr/>
    </dgm:pt>
    <dgm:pt modelId="{39A3F517-2E2C-44C7-9DEA-544285DA8ED9}" type="pres">
      <dgm:prSet presAssocID="{5AB89663-B565-43AC-B80B-FB21F6F0BA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E7EF598-87B1-4A90-8012-90B8EFF11D43}" type="pres">
      <dgm:prSet presAssocID="{08D4D81B-D1B2-4044-A3E8-83710F9E1707}" presName="spacer" presStyleCnt="0"/>
      <dgm:spPr/>
    </dgm:pt>
    <dgm:pt modelId="{3990829B-FDFE-4E21-8E69-B447D468EBC5}" type="pres">
      <dgm:prSet presAssocID="{4AA1BCA9-36C9-4DBD-AF5D-BAD3C4E29E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D15C56D-C4D2-4DA7-B410-80967F541DBA}" type="pres">
      <dgm:prSet presAssocID="{64A0650C-B8EF-4882-BB16-B8519518EF5A}" presName="spacer" presStyleCnt="0"/>
      <dgm:spPr/>
    </dgm:pt>
    <dgm:pt modelId="{07C1A6D8-8553-4AE5-9D83-BC0DA15E5177}" type="pres">
      <dgm:prSet presAssocID="{33FBE856-BBCC-4285-BACD-30D05633F2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83FF13-C5AE-4DFB-AABD-4545D7C91CA7}" type="pres">
      <dgm:prSet presAssocID="{8F59E1A8-CFFD-4BDC-B57B-EAF674230609}" presName="spacer" presStyleCnt="0"/>
      <dgm:spPr/>
    </dgm:pt>
    <dgm:pt modelId="{AF3C427B-6F58-458E-9567-69775D4B10DB}" type="pres">
      <dgm:prSet presAssocID="{9CACDBDB-714F-4A08-BE7E-EF3CF7B57D2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8F87671-8909-4B15-A484-C2597A67227F}" type="pres">
      <dgm:prSet presAssocID="{29130590-A5A5-4933-95B7-5B9FAE5B95AC}" presName="spacer" presStyleCnt="0"/>
      <dgm:spPr/>
    </dgm:pt>
    <dgm:pt modelId="{4777FD8E-1D12-41A2-882E-870254A0C92A}" type="pres">
      <dgm:prSet presAssocID="{98ED6A99-1796-4E2D-A452-611DA1907A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70D0D15-BC42-40E1-828D-D70B78358DC1}" type="presOf" srcId="{A9F4CB96-D671-4C06-ACD8-70C500DACBD7}" destId="{756294CF-416A-422C-9CA7-2339B4E0AA01}" srcOrd="0" destOrd="0" presId="urn:microsoft.com/office/officeart/2005/8/layout/vList2"/>
    <dgm:cxn modelId="{3B862636-E22B-467F-B984-CD69E17836B4}" srcId="{A9F4CB96-D671-4C06-ACD8-70C500DACBD7}" destId="{4AA1BCA9-36C9-4DBD-AF5D-BAD3C4E29EDB}" srcOrd="2" destOrd="0" parTransId="{C52C0E19-55E7-4236-A1A1-361F8C70EB1F}" sibTransId="{64A0650C-B8EF-4882-BB16-B8519518EF5A}"/>
    <dgm:cxn modelId="{2CAB443E-967F-4877-99DC-ABD5F623BF55}" srcId="{A9F4CB96-D671-4C06-ACD8-70C500DACBD7}" destId="{33FBE856-BBCC-4285-BACD-30D05633F2F3}" srcOrd="3" destOrd="0" parTransId="{ED748142-4504-41EA-B266-E5CAACF03A3F}" sibTransId="{8F59E1A8-CFFD-4BDC-B57B-EAF674230609}"/>
    <dgm:cxn modelId="{DB9BF940-A513-4457-9C52-5DFB67DEB6D2}" type="presOf" srcId="{4AA1BCA9-36C9-4DBD-AF5D-BAD3C4E29EDB}" destId="{3990829B-FDFE-4E21-8E69-B447D468EBC5}" srcOrd="0" destOrd="0" presId="urn:microsoft.com/office/officeart/2005/8/layout/vList2"/>
    <dgm:cxn modelId="{3BD2765B-FC8D-4D57-B6F4-F2842DCEDA56}" type="presOf" srcId="{0A09E557-050D-4117-B63A-E34E7B8421B8}" destId="{24DB4339-5DF4-4AF1-B668-A5FD951801E7}" srcOrd="0" destOrd="0" presId="urn:microsoft.com/office/officeart/2005/8/layout/vList2"/>
    <dgm:cxn modelId="{67EFA55D-86B7-4AE8-9226-23F16CB4E84C}" type="presOf" srcId="{5AB89663-B565-43AC-B80B-FB21F6F0BA31}" destId="{39A3F517-2E2C-44C7-9DEA-544285DA8ED9}" srcOrd="0" destOrd="0" presId="urn:microsoft.com/office/officeart/2005/8/layout/vList2"/>
    <dgm:cxn modelId="{349AFA6F-488E-4276-8529-914449815780}" srcId="{A9F4CB96-D671-4C06-ACD8-70C500DACBD7}" destId="{0A09E557-050D-4117-B63A-E34E7B8421B8}" srcOrd="0" destOrd="0" parTransId="{92B35209-1A77-40DD-BFB0-33ED792412F9}" sibTransId="{2DBF6A4D-3B08-4932-A63A-B3C4272A3713}"/>
    <dgm:cxn modelId="{4B05188F-74B9-41E5-BD95-BB3545E015CC}" type="presOf" srcId="{9CACDBDB-714F-4A08-BE7E-EF3CF7B57D2F}" destId="{AF3C427B-6F58-458E-9567-69775D4B10DB}" srcOrd="0" destOrd="0" presId="urn:microsoft.com/office/officeart/2005/8/layout/vList2"/>
    <dgm:cxn modelId="{BFBCFD98-072F-4F0E-A28B-7D63B76C996B}" type="presOf" srcId="{33FBE856-BBCC-4285-BACD-30D05633F2F3}" destId="{07C1A6D8-8553-4AE5-9D83-BC0DA15E5177}" srcOrd="0" destOrd="0" presId="urn:microsoft.com/office/officeart/2005/8/layout/vList2"/>
    <dgm:cxn modelId="{9A610DB1-593B-44CE-8D16-7711DC3D4BCC}" srcId="{A9F4CB96-D671-4C06-ACD8-70C500DACBD7}" destId="{5AB89663-B565-43AC-B80B-FB21F6F0BA31}" srcOrd="1" destOrd="0" parTransId="{DE00B519-3D65-45C4-B5E2-5CF927C2B277}" sibTransId="{08D4D81B-D1B2-4044-A3E8-83710F9E1707}"/>
    <dgm:cxn modelId="{16CF38B1-A9C8-4D06-9E3A-0B6009713BDB}" srcId="{A9F4CB96-D671-4C06-ACD8-70C500DACBD7}" destId="{9CACDBDB-714F-4A08-BE7E-EF3CF7B57D2F}" srcOrd="4" destOrd="0" parTransId="{FAAE4F80-BE2A-407B-B6D4-7E1600E94EAE}" sibTransId="{29130590-A5A5-4933-95B7-5B9FAE5B95AC}"/>
    <dgm:cxn modelId="{97C079E4-45EA-4413-AAB1-5B0165ED2EBF}" srcId="{A9F4CB96-D671-4C06-ACD8-70C500DACBD7}" destId="{98ED6A99-1796-4E2D-A452-611DA1907AC8}" srcOrd="5" destOrd="0" parTransId="{32F96952-D7F3-4D67-B5EC-7FC7D58180F8}" sibTransId="{596023D8-F20A-4BF9-B2EF-1BF970691227}"/>
    <dgm:cxn modelId="{4CFB99FB-5EBB-4C67-86C9-F55C9EF3AF28}" type="presOf" srcId="{98ED6A99-1796-4E2D-A452-611DA1907AC8}" destId="{4777FD8E-1D12-41A2-882E-870254A0C92A}" srcOrd="0" destOrd="0" presId="urn:microsoft.com/office/officeart/2005/8/layout/vList2"/>
    <dgm:cxn modelId="{E91677FD-67A0-4411-8385-E885C79A1A59}" type="presParOf" srcId="{756294CF-416A-422C-9CA7-2339B4E0AA01}" destId="{24DB4339-5DF4-4AF1-B668-A5FD951801E7}" srcOrd="0" destOrd="0" presId="urn:microsoft.com/office/officeart/2005/8/layout/vList2"/>
    <dgm:cxn modelId="{4BB5C88F-ED2A-473F-AD5A-CA7C17524072}" type="presParOf" srcId="{756294CF-416A-422C-9CA7-2339B4E0AA01}" destId="{2EA7B92A-0953-4D8D-82AC-FDDB828A18CB}" srcOrd="1" destOrd="0" presId="urn:microsoft.com/office/officeart/2005/8/layout/vList2"/>
    <dgm:cxn modelId="{F3706266-BA9A-4D67-8F84-F534192C052D}" type="presParOf" srcId="{756294CF-416A-422C-9CA7-2339B4E0AA01}" destId="{39A3F517-2E2C-44C7-9DEA-544285DA8ED9}" srcOrd="2" destOrd="0" presId="urn:microsoft.com/office/officeart/2005/8/layout/vList2"/>
    <dgm:cxn modelId="{837B796D-E202-4905-A779-5360EB322A8C}" type="presParOf" srcId="{756294CF-416A-422C-9CA7-2339B4E0AA01}" destId="{DE7EF598-87B1-4A90-8012-90B8EFF11D43}" srcOrd="3" destOrd="0" presId="urn:microsoft.com/office/officeart/2005/8/layout/vList2"/>
    <dgm:cxn modelId="{CCAFCBF3-7402-4844-A56C-B011E4DBCC50}" type="presParOf" srcId="{756294CF-416A-422C-9CA7-2339B4E0AA01}" destId="{3990829B-FDFE-4E21-8E69-B447D468EBC5}" srcOrd="4" destOrd="0" presId="urn:microsoft.com/office/officeart/2005/8/layout/vList2"/>
    <dgm:cxn modelId="{E624EA84-DE6E-41E8-83CD-1F561A06CCBD}" type="presParOf" srcId="{756294CF-416A-422C-9CA7-2339B4E0AA01}" destId="{5D15C56D-C4D2-4DA7-B410-80967F541DBA}" srcOrd="5" destOrd="0" presId="urn:microsoft.com/office/officeart/2005/8/layout/vList2"/>
    <dgm:cxn modelId="{72CD782C-B999-4D6C-B8E8-EEBDFDCD6CB6}" type="presParOf" srcId="{756294CF-416A-422C-9CA7-2339B4E0AA01}" destId="{07C1A6D8-8553-4AE5-9D83-BC0DA15E5177}" srcOrd="6" destOrd="0" presId="urn:microsoft.com/office/officeart/2005/8/layout/vList2"/>
    <dgm:cxn modelId="{3DEA894F-CCB7-4C76-A847-8E3C3A6C4351}" type="presParOf" srcId="{756294CF-416A-422C-9CA7-2339B4E0AA01}" destId="{F083FF13-C5AE-4DFB-AABD-4545D7C91CA7}" srcOrd="7" destOrd="0" presId="urn:microsoft.com/office/officeart/2005/8/layout/vList2"/>
    <dgm:cxn modelId="{B0D3A16D-69AB-4E41-8C67-2E672D9112E3}" type="presParOf" srcId="{756294CF-416A-422C-9CA7-2339B4E0AA01}" destId="{AF3C427B-6F58-458E-9567-69775D4B10DB}" srcOrd="8" destOrd="0" presId="urn:microsoft.com/office/officeart/2005/8/layout/vList2"/>
    <dgm:cxn modelId="{FCE51097-EC34-4E48-974C-FC41D50240CE}" type="presParOf" srcId="{756294CF-416A-422C-9CA7-2339B4E0AA01}" destId="{F8F87671-8909-4B15-A484-C2597A67227F}" srcOrd="9" destOrd="0" presId="urn:microsoft.com/office/officeart/2005/8/layout/vList2"/>
    <dgm:cxn modelId="{4BFF08D4-5135-4419-940C-CDE81DFCFA69}" type="presParOf" srcId="{756294CF-416A-422C-9CA7-2339B4E0AA01}" destId="{4777FD8E-1D12-41A2-882E-870254A0C9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92238-1CA3-4DC7-BCAA-78B82368A38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F94B8A-D6B5-4BB9-BB83-FE90611B503A}">
      <dgm:prSet custT="1"/>
      <dgm:spPr/>
      <dgm:t>
        <a:bodyPr/>
        <a:lstStyle/>
        <a:p>
          <a:r>
            <a:rPr lang="fi-FI" sz="2000" baseline="0" dirty="0"/>
            <a:t>Tulee oppia, että osakeyhtiön rahoja ei voi käyttää kuin omiaan.</a:t>
          </a:r>
          <a:endParaRPr lang="en-US" sz="2000" dirty="0"/>
        </a:p>
      </dgm:t>
    </dgm:pt>
    <dgm:pt modelId="{00F96933-A427-4F70-9D4F-1E4D1E99FEB3}" type="parTrans" cxnId="{93E58141-6802-4191-A794-DA9CA0E09A14}">
      <dgm:prSet/>
      <dgm:spPr/>
      <dgm:t>
        <a:bodyPr/>
        <a:lstStyle/>
        <a:p>
          <a:endParaRPr lang="en-US"/>
        </a:p>
      </dgm:t>
    </dgm:pt>
    <dgm:pt modelId="{BB53A10A-A963-440A-8CD8-A82490C1CBB2}" type="sibTrans" cxnId="{93E58141-6802-4191-A794-DA9CA0E09A14}">
      <dgm:prSet/>
      <dgm:spPr/>
      <dgm:t>
        <a:bodyPr/>
        <a:lstStyle/>
        <a:p>
          <a:endParaRPr lang="en-US"/>
        </a:p>
      </dgm:t>
    </dgm:pt>
    <dgm:pt modelId="{01D71425-5B7C-4E0B-B67C-02342AF621BB}">
      <dgm:prSet custT="1"/>
      <dgm:spPr/>
      <dgm:t>
        <a:bodyPr/>
        <a:lstStyle/>
        <a:p>
          <a:r>
            <a:rPr lang="fi-FI" sz="2000" baseline="0" dirty="0"/>
            <a:t>Yhtiön hallinnointi byrokraattisempaa (täysi ymmärrys vie aikaa). </a:t>
          </a:r>
          <a:endParaRPr lang="en-US" sz="2000" dirty="0"/>
        </a:p>
      </dgm:t>
    </dgm:pt>
    <dgm:pt modelId="{C01A5BA9-1DF2-4A30-85A8-26531AC24B1B}" type="parTrans" cxnId="{DFA49915-F23A-401E-98BA-047D1CD94641}">
      <dgm:prSet/>
      <dgm:spPr/>
      <dgm:t>
        <a:bodyPr/>
        <a:lstStyle/>
        <a:p>
          <a:endParaRPr lang="en-US"/>
        </a:p>
      </dgm:t>
    </dgm:pt>
    <dgm:pt modelId="{D5929214-EA4C-4007-AA18-72E2ECC434BD}" type="sibTrans" cxnId="{DFA49915-F23A-401E-98BA-047D1CD94641}">
      <dgm:prSet/>
      <dgm:spPr/>
      <dgm:t>
        <a:bodyPr/>
        <a:lstStyle/>
        <a:p>
          <a:endParaRPr lang="en-US"/>
        </a:p>
      </dgm:t>
    </dgm:pt>
    <dgm:pt modelId="{DC85ACDE-69E1-44FE-9E02-E1CFBDBC9B1A}">
      <dgm:prSet custT="1"/>
      <dgm:spPr/>
      <dgm:t>
        <a:bodyPr/>
        <a:lstStyle/>
        <a:p>
          <a:r>
            <a:rPr lang="fi-FI" sz="2000" baseline="0" dirty="0"/>
            <a:t>Aluksi varoja yhtiöstä saa nostettua vain palkkana tai </a:t>
          </a:r>
          <a:r>
            <a:rPr lang="fi-FI" sz="2000" baseline="0" dirty="0" err="1"/>
            <a:t>svop</a:t>
          </a:r>
          <a:r>
            <a:rPr lang="fi-FI" sz="2000" baseline="0" dirty="0"/>
            <a:t>-nostona. </a:t>
          </a:r>
          <a:endParaRPr lang="en-US" sz="2000" dirty="0"/>
        </a:p>
      </dgm:t>
    </dgm:pt>
    <dgm:pt modelId="{88200E11-28A1-40BB-9503-3C0B39F6EAB9}" type="parTrans" cxnId="{2266DD15-3A22-4CF2-B3F7-9278D32FD4D5}">
      <dgm:prSet/>
      <dgm:spPr/>
      <dgm:t>
        <a:bodyPr/>
        <a:lstStyle/>
        <a:p>
          <a:endParaRPr lang="en-US"/>
        </a:p>
      </dgm:t>
    </dgm:pt>
    <dgm:pt modelId="{9298B9C4-28BB-46A9-B231-A2CF165256F5}" type="sibTrans" cxnId="{2266DD15-3A22-4CF2-B3F7-9278D32FD4D5}">
      <dgm:prSet/>
      <dgm:spPr/>
      <dgm:t>
        <a:bodyPr/>
        <a:lstStyle/>
        <a:p>
          <a:endParaRPr lang="en-US"/>
        </a:p>
      </dgm:t>
    </dgm:pt>
    <dgm:pt modelId="{5BB1ADE1-8A92-4213-8A9B-E861DF36699B}">
      <dgm:prSet custT="1"/>
      <dgm:spPr/>
      <dgm:t>
        <a:bodyPr/>
        <a:lstStyle/>
        <a:p>
          <a:r>
            <a:rPr lang="fi-FI" sz="2000" baseline="0" dirty="0"/>
            <a:t>Kirjanpidolliset muutokset ja taseen ymmärrys vievät aikaa. </a:t>
          </a:r>
          <a:endParaRPr lang="en-US" sz="2000" dirty="0"/>
        </a:p>
      </dgm:t>
    </dgm:pt>
    <dgm:pt modelId="{F89C9318-09C5-4C8B-A35A-E40FA6873F3D}" type="parTrans" cxnId="{58600C01-5038-4ADE-BEA0-48F4EF91F428}">
      <dgm:prSet/>
      <dgm:spPr/>
      <dgm:t>
        <a:bodyPr/>
        <a:lstStyle/>
        <a:p>
          <a:endParaRPr lang="en-US"/>
        </a:p>
      </dgm:t>
    </dgm:pt>
    <dgm:pt modelId="{E116B8CA-F05D-4EE9-87D8-13FABCB9399E}" type="sibTrans" cxnId="{58600C01-5038-4ADE-BEA0-48F4EF91F428}">
      <dgm:prSet/>
      <dgm:spPr/>
      <dgm:t>
        <a:bodyPr/>
        <a:lstStyle/>
        <a:p>
          <a:endParaRPr lang="en-US"/>
        </a:p>
      </dgm:t>
    </dgm:pt>
    <dgm:pt modelId="{F49813CE-8AD6-4515-87E6-19B50B1F9AFB}">
      <dgm:prSet custT="1"/>
      <dgm:spPr/>
      <dgm:t>
        <a:bodyPr/>
        <a:lstStyle/>
        <a:p>
          <a:r>
            <a:rPr lang="fi-FI" sz="2000" baseline="0" dirty="0"/>
            <a:t>Viimeinen yritysmuoto eli ei ole paluuta vanhaan. </a:t>
          </a:r>
          <a:endParaRPr lang="en-US" sz="2000" dirty="0"/>
        </a:p>
      </dgm:t>
    </dgm:pt>
    <dgm:pt modelId="{4D701263-D528-4134-8689-71C1FAC32E49}" type="parTrans" cxnId="{E2BAD829-1D00-4AE0-85B5-DF09662DA458}">
      <dgm:prSet/>
      <dgm:spPr/>
      <dgm:t>
        <a:bodyPr/>
        <a:lstStyle/>
        <a:p>
          <a:endParaRPr lang="en-US"/>
        </a:p>
      </dgm:t>
    </dgm:pt>
    <dgm:pt modelId="{4C6ABBA9-5769-4D54-9304-A6A3ED7229AB}" type="sibTrans" cxnId="{E2BAD829-1D00-4AE0-85B5-DF09662DA458}">
      <dgm:prSet/>
      <dgm:spPr/>
      <dgm:t>
        <a:bodyPr/>
        <a:lstStyle/>
        <a:p>
          <a:endParaRPr lang="en-US"/>
        </a:p>
      </dgm:t>
    </dgm:pt>
    <dgm:pt modelId="{03AE925D-6AF9-443A-B4AA-4E2EF4E87EF6}" type="pres">
      <dgm:prSet presAssocID="{C2492238-1CA3-4DC7-BCAA-78B82368A385}" presName="linear" presStyleCnt="0">
        <dgm:presLayoutVars>
          <dgm:animLvl val="lvl"/>
          <dgm:resizeHandles val="exact"/>
        </dgm:presLayoutVars>
      </dgm:prSet>
      <dgm:spPr/>
    </dgm:pt>
    <dgm:pt modelId="{C53D30E0-AFF4-474B-B187-4EDE92292C0E}" type="pres">
      <dgm:prSet presAssocID="{EAF94B8A-D6B5-4BB9-BB83-FE90611B50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835473-0E88-4D1C-BCE4-05BE8E09D7EB}" type="pres">
      <dgm:prSet presAssocID="{BB53A10A-A963-440A-8CD8-A82490C1CBB2}" presName="spacer" presStyleCnt="0"/>
      <dgm:spPr/>
    </dgm:pt>
    <dgm:pt modelId="{2336C23C-A0D4-4C8C-B148-19DEF3156ACE}" type="pres">
      <dgm:prSet presAssocID="{01D71425-5B7C-4E0B-B67C-02342AF621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05C353-06D0-4116-BBFB-21D1B16B64D9}" type="pres">
      <dgm:prSet presAssocID="{D5929214-EA4C-4007-AA18-72E2ECC434BD}" presName="spacer" presStyleCnt="0"/>
      <dgm:spPr/>
    </dgm:pt>
    <dgm:pt modelId="{7F2EBDC7-FA8F-41D3-873D-A25CF15B9A45}" type="pres">
      <dgm:prSet presAssocID="{DC85ACDE-69E1-44FE-9E02-E1CFBDBC9B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D33846-8FC8-40E2-B002-6015908A6B36}" type="pres">
      <dgm:prSet presAssocID="{9298B9C4-28BB-46A9-B231-A2CF165256F5}" presName="spacer" presStyleCnt="0"/>
      <dgm:spPr/>
    </dgm:pt>
    <dgm:pt modelId="{8551ABBB-4D73-4B6E-ADCE-30F620E57EAA}" type="pres">
      <dgm:prSet presAssocID="{5BB1ADE1-8A92-4213-8A9B-E861DF3669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7E3F77-89A4-4B1E-91A1-715CB1B058F1}" type="pres">
      <dgm:prSet presAssocID="{E116B8CA-F05D-4EE9-87D8-13FABCB9399E}" presName="spacer" presStyleCnt="0"/>
      <dgm:spPr/>
    </dgm:pt>
    <dgm:pt modelId="{C9C46049-B523-41A2-B315-AB70F24C6C9E}" type="pres">
      <dgm:prSet presAssocID="{F49813CE-8AD6-4515-87E6-19B50B1F9AF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600C01-5038-4ADE-BEA0-48F4EF91F428}" srcId="{C2492238-1CA3-4DC7-BCAA-78B82368A385}" destId="{5BB1ADE1-8A92-4213-8A9B-E861DF36699B}" srcOrd="3" destOrd="0" parTransId="{F89C9318-09C5-4C8B-A35A-E40FA6873F3D}" sibTransId="{E116B8CA-F05D-4EE9-87D8-13FABCB9399E}"/>
    <dgm:cxn modelId="{DFA49915-F23A-401E-98BA-047D1CD94641}" srcId="{C2492238-1CA3-4DC7-BCAA-78B82368A385}" destId="{01D71425-5B7C-4E0B-B67C-02342AF621BB}" srcOrd="1" destOrd="0" parTransId="{C01A5BA9-1DF2-4A30-85A8-26531AC24B1B}" sibTransId="{D5929214-EA4C-4007-AA18-72E2ECC434BD}"/>
    <dgm:cxn modelId="{2266DD15-3A22-4CF2-B3F7-9278D32FD4D5}" srcId="{C2492238-1CA3-4DC7-BCAA-78B82368A385}" destId="{DC85ACDE-69E1-44FE-9E02-E1CFBDBC9B1A}" srcOrd="2" destOrd="0" parTransId="{88200E11-28A1-40BB-9503-3C0B39F6EAB9}" sibTransId="{9298B9C4-28BB-46A9-B231-A2CF165256F5}"/>
    <dgm:cxn modelId="{BF4EDE22-CFA0-4DC8-8E9C-5AA5C263B857}" type="presOf" srcId="{01D71425-5B7C-4E0B-B67C-02342AF621BB}" destId="{2336C23C-A0D4-4C8C-B148-19DEF3156ACE}" srcOrd="0" destOrd="0" presId="urn:microsoft.com/office/officeart/2005/8/layout/vList2"/>
    <dgm:cxn modelId="{E2BAD829-1D00-4AE0-85B5-DF09662DA458}" srcId="{C2492238-1CA3-4DC7-BCAA-78B82368A385}" destId="{F49813CE-8AD6-4515-87E6-19B50B1F9AFB}" srcOrd="4" destOrd="0" parTransId="{4D701263-D528-4134-8689-71C1FAC32E49}" sibTransId="{4C6ABBA9-5769-4D54-9304-A6A3ED7229AB}"/>
    <dgm:cxn modelId="{93E58141-6802-4191-A794-DA9CA0E09A14}" srcId="{C2492238-1CA3-4DC7-BCAA-78B82368A385}" destId="{EAF94B8A-D6B5-4BB9-BB83-FE90611B503A}" srcOrd="0" destOrd="0" parTransId="{00F96933-A427-4F70-9D4F-1E4D1E99FEB3}" sibTransId="{BB53A10A-A963-440A-8CD8-A82490C1CBB2}"/>
    <dgm:cxn modelId="{C4219545-20D7-410F-B9A9-28A843BF6109}" type="presOf" srcId="{EAF94B8A-D6B5-4BB9-BB83-FE90611B503A}" destId="{C53D30E0-AFF4-474B-B187-4EDE92292C0E}" srcOrd="0" destOrd="0" presId="urn:microsoft.com/office/officeart/2005/8/layout/vList2"/>
    <dgm:cxn modelId="{B38CD67B-D3BF-4CD4-B916-C94DA7BC69DD}" type="presOf" srcId="{F49813CE-8AD6-4515-87E6-19B50B1F9AFB}" destId="{C9C46049-B523-41A2-B315-AB70F24C6C9E}" srcOrd="0" destOrd="0" presId="urn:microsoft.com/office/officeart/2005/8/layout/vList2"/>
    <dgm:cxn modelId="{9A1EB0BD-4C7C-443F-9242-2F953721871E}" type="presOf" srcId="{DC85ACDE-69E1-44FE-9E02-E1CFBDBC9B1A}" destId="{7F2EBDC7-FA8F-41D3-873D-A25CF15B9A45}" srcOrd="0" destOrd="0" presId="urn:microsoft.com/office/officeart/2005/8/layout/vList2"/>
    <dgm:cxn modelId="{93ACAFC6-E952-4246-A4DC-D604EF7E07D3}" type="presOf" srcId="{5BB1ADE1-8A92-4213-8A9B-E861DF36699B}" destId="{8551ABBB-4D73-4B6E-ADCE-30F620E57EAA}" srcOrd="0" destOrd="0" presId="urn:microsoft.com/office/officeart/2005/8/layout/vList2"/>
    <dgm:cxn modelId="{0E256AED-FB1C-4434-9493-57AE68CD5FB5}" type="presOf" srcId="{C2492238-1CA3-4DC7-BCAA-78B82368A385}" destId="{03AE925D-6AF9-443A-B4AA-4E2EF4E87EF6}" srcOrd="0" destOrd="0" presId="urn:microsoft.com/office/officeart/2005/8/layout/vList2"/>
    <dgm:cxn modelId="{D768D076-E581-4A1A-BE90-CD7B20B67314}" type="presParOf" srcId="{03AE925D-6AF9-443A-B4AA-4E2EF4E87EF6}" destId="{C53D30E0-AFF4-474B-B187-4EDE92292C0E}" srcOrd="0" destOrd="0" presId="urn:microsoft.com/office/officeart/2005/8/layout/vList2"/>
    <dgm:cxn modelId="{AED3161F-D8CB-484E-9A8A-7E290A859129}" type="presParOf" srcId="{03AE925D-6AF9-443A-B4AA-4E2EF4E87EF6}" destId="{52835473-0E88-4D1C-BCE4-05BE8E09D7EB}" srcOrd="1" destOrd="0" presId="urn:microsoft.com/office/officeart/2005/8/layout/vList2"/>
    <dgm:cxn modelId="{85006062-A0DD-439F-9EB2-DAC367F58451}" type="presParOf" srcId="{03AE925D-6AF9-443A-B4AA-4E2EF4E87EF6}" destId="{2336C23C-A0D4-4C8C-B148-19DEF3156ACE}" srcOrd="2" destOrd="0" presId="urn:microsoft.com/office/officeart/2005/8/layout/vList2"/>
    <dgm:cxn modelId="{6EEC009D-7EA9-420E-B08D-0177F546A190}" type="presParOf" srcId="{03AE925D-6AF9-443A-B4AA-4E2EF4E87EF6}" destId="{3605C353-06D0-4116-BBFB-21D1B16B64D9}" srcOrd="3" destOrd="0" presId="urn:microsoft.com/office/officeart/2005/8/layout/vList2"/>
    <dgm:cxn modelId="{E0D4CBD7-5C70-42A8-A6EE-C8E8E1EE8C58}" type="presParOf" srcId="{03AE925D-6AF9-443A-B4AA-4E2EF4E87EF6}" destId="{7F2EBDC7-FA8F-41D3-873D-A25CF15B9A45}" srcOrd="4" destOrd="0" presId="urn:microsoft.com/office/officeart/2005/8/layout/vList2"/>
    <dgm:cxn modelId="{563FB42D-791D-4FAE-B9AA-542B1666DBC7}" type="presParOf" srcId="{03AE925D-6AF9-443A-B4AA-4E2EF4E87EF6}" destId="{0AD33846-8FC8-40E2-B002-6015908A6B36}" srcOrd="5" destOrd="0" presId="urn:microsoft.com/office/officeart/2005/8/layout/vList2"/>
    <dgm:cxn modelId="{5E6754AA-AF1A-43AB-A6AB-A9F476522904}" type="presParOf" srcId="{03AE925D-6AF9-443A-B4AA-4E2EF4E87EF6}" destId="{8551ABBB-4D73-4B6E-ADCE-30F620E57EAA}" srcOrd="6" destOrd="0" presId="urn:microsoft.com/office/officeart/2005/8/layout/vList2"/>
    <dgm:cxn modelId="{08E8628B-43C8-4531-9020-91BCB463A60A}" type="presParOf" srcId="{03AE925D-6AF9-443A-B4AA-4E2EF4E87EF6}" destId="{F37E3F77-89A4-4B1E-91A1-715CB1B058F1}" srcOrd="7" destOrd="0" presId="urn:microsoft.com/office/officeart/2005/8/layout/vList2"/>
    <dgm:cxn modelId="{C193CD94-9C29-4037-A534-6DB2CA1C57EF}" type="presParOf" srcId="{03AE925D-6AF9-443A-B4AA-4E2EF4E87EF6}" destId="{C9C46049-B523-41A2-B315-AB70F24C6C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E6D64-C3D4-4888-A9C5-8A4A3D679606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5C1E390-6D6C-499A-B0B3-2E04A82E500C}">
      <dgm:prSet/>
      <dgm:spPr/>
      <dgm:t>
        <a:bodyPr/>
        <a:lstStyle/>
        <a:p>
          <a:r>
            <a:rPr lang="fi-FI" dirty="0"/>
            <a:t>Esiselvitys </a:t>
          </a:r>
          <a:endParaRPr lang="en-US" dirty="0"/>
        </a:p>
      </dgm:t>
    </dgm:pt>
    <dgm:pt modelId="{0C931121-6058-4AF1-8D5F-D83811FF6F16}" type="parTrans" cxnId="{DD5AE9CB-2261-4D37-B3E0-0C7B7CE7ED36}">
      <dgm:prSet/>
      <dgm:spPr/>
      <dgm:t>
        <a:bodyPr/>
        <a:lstStyle/>
        <a:p>
          <a:endParaRPr lang="en-US"/>
        </a:p>
      </dgm:t>
    </dgm:pt>
    <dgm:pt modelId="{17C2112C-58C3-435D-AA49-3B5D83DE23D3}" type="sibTrans" cxnId="{DD5AE9CB-2261-4D37-B3E0-0C7B7CE7ED36}">
      <dgm:prSet/>
      <dgm:spPr/>
      <dgm:t>
        <a:bodyPr/>
        <a:lstStyle/>
        <a:p>
          <a:endParaRPr lang="en-US"/>
        </a:p>
      </dgm:t>
    </dgm:pt>
    <dgm:pt modelId="{A869C607-FD5A-4EA8-94FA-59161FDD1C17}">
      <dgm:prSet/>
      <dgm:spPr/>
      <dgm:t>
        <a:bodyPr/>
        <a:lstStyle/>
        <a:p>
          <a:r>
            <a:rPr lang="fi-FI"/>
            <a:t>Tarkastellaan muodostuvaa tasetta ja mahdollista verosäästöä</a:t>
          </a:r>
          <a:endParaRPr lang="en-US"/>
        </a:p>
      </dgm:t>
    </dgm:pt>
    <dgm:pt modelId="{9BA9045D-C975-436E-B6AF-CD4966BD6E28}" type="parTrans" cxnId="{2922DE9B-49EF-48EF-97B8-ACAAFBA8A1A9}">
      <dgm:prSet/>
      <dgm:spPr/>
      <dgm:t>
        <a:bodyPr/>
        <a:lstStyle/>
        <a:p>
          <a:endParaRPr lang="en-US"/>
        </a:p>
      </dgm:t>
    </dgm:pt>
    <dgm:pt modelId="{906CDD04-842C-4EED-B7B3-392CF3FF1DFB}" type="sibTrans" cxnId="{2922DE9B-49EF-48EF-97B8-ACAAFBA8A1A9}">
      <dgm:prSet/>
      <dgm:spPr/>
      <dgm:t>
        <a:bodyPr/>
        <a:lstStyle/>
        <a:p>
          <a:endParaRPr lang="en-US"/>
        </a:p>
      </dgm:t>
    </dgm:pt>
    <dgm:pt modelId="{E87CF26C-52D2-4872-99A2-AEC586D9FFD2}">
      <dgm:prSet/>
      <dgm:spPr/>
      <dgm:t>
        <a:bodyPr/>
        <a:lstStyle/>
        <a:p>
          <a:r>
            <a:rPr lang="fi-FI" dirty="0"/>
            <a:t>Olisiko yhtiöittäminen mahdollista ja järkevää  </a:t>
          </a:r>
          <a:endParaRPr lang="en-US" dirty="0"/>
        </a:p>
      </dgm:t>
    </dgm:pt>
    <dgm:pt modelId="{EE2C7F58-FE0C-4F1A-B461-DE212892CDD9}" type="parTrans" cxnId="{CEB31402-A316-45C6-91DB-D4F3A072B54C}">
      <dgm:prSet/>
      <dgm:spPr/>
      <dgm:t>
        <a:bodyPr/>
        <a:lstStyle/>
        <a:p>
          <a:endParaRPr lang="en-US"/>
        </a:p>
      </dgm:t>
    </dgm:pt>
    <dgm:pt modelId="{E74DA76E-1B50-41F6-BA40-0706D5737A86}" type="sibTrans" cxnId="{CEB31402-A316-45C6-91DB-D4F3A072B54C}">
      <dgm:prSet/>
      <dgm:spPr/>
      <dgm:t>
        <a:bodyPr/>
        <a:lstStyle/>
        <a:p>
          <a:endParaRPr lang="en-US"/>
        </a:p>
      </dgm:t>
    </dgm:pt>
    <dgm:pt modelId="{336CC860-DAA1-4F21-ABC2-CAF1F59C6856}">
      <dgm:prSet/>
      <dgm:spPr/>
      <dgm:t>
        <a:bodyPr/>
        <a:lstStyle/>
        <a:p>
          <a:r>
            <a:rPr lang="fi-FI"/>
            <a:t>Ennakkoratkaisuhakemukset</a:t>
          </a:r>
          <a:endParaRPr lang="en-US"/>
        </a:p>
      </dgm:t>
    </dgm:pt>
    <dgm:pt modelId="{1432B3F0-346B-4449-B24A-37525ED959D3}" type="parTrans" cxnId="{5AE44252-C95F-40D6-82A9-706C2E147A0E}">
      <dgm:prSet/>
      <dgm:spPr/>
      <dgm:t>
        <a:bodyPr/>
        <a:lstStyle/>
        <a:p>
          <a:endParaRPr lang="en-US"/>
        </a:p>
      </dgm:t>
    </dgm:pt>
    <dgm:pt modelId="{CD043873-D307-41DA-96CC-31F8328E565F}" type="sibTrans" cxnId="{5AE44252-C95F-40D6-82A9-706C2E147A0E}">
      <dgm:prSet/>
      <dgm:spPr/>
      <dgm:t>
        <a:bodyPr/>
        <a:lstStyle/>
        <a:p>
          <a:endParaRPr lang="en-US"/>
        </a:p>
      </dgm:t>
    </dgm:pt>
    <dgm:pt modelId="{70B030FF-4D7A-4B29-B4A2-15A5A85D465F}">
      <dgm:prSet/>
      <dgm:spPr/>
      <dgm:t>
        <a:bodyPr/>
        <a:lstStyle/>
        <a:p>
          <a:r>
            <a:rPr lang="fi-FI"/>
            <a:t>Verohallintoon, käsittelyaika 1-6kk, hinta 2 210 €</a:t>
          </a:r>
          <a:endParaRPr lang="en-US"/>
        </a:p>
      </dgm:t>
    </dgm:pt>
    <dgm:pt modelId="{208B1DD7-D094-4678-A893-83720555CA31}" type="parTrans" cxnId="{B0110090-FC42-435A-873C-EE3215339482}">
      <dgm:prSet/>
      <dgm:spPr/>
      <dgm:t>
        <a:bodyPr/>
        <a:lstStyle/>
        <a:p>
          <a:endParaRPr lang="en-US"/>
        </a:p>
      </dgm:t>
    </dgm:pt>
    <dgm:pt modelId="{0D6596FC-DF47-4867-9780-9AB959FF33C1}" type="sibTrans" cxnId="{B0110090-FC42-435A-873C-EE3215339482}">
      <dgm:prSet/>
      <dgm:spPr/>
      <dgm:t>
        <a:bodyPr/>
        <a:lstStyle/>
        <a:p>
          <a:endParaRPr lang="en-US"/>
        </a:p>
      </dgm:t>
    </dgm:pt>
    <dgm:pt modelId="{BB45E570-E726-46ED-B3AB-798BBBACC795}">
      <dgm:prSet/>
      <dgm:spPr/>
      <dgm:t>
        <a:bodyPr/>
        <a:lstStyle/>
        <a:p>
          <a:r>
            <a:rPr lang="fi-FI" dirty="0" err="1"/>
            <a:t>Elylle</a:t>
          </a:r>
          <a:r>
            <a:rPr lang="fi-FI" dirty="0"/>
            <a:t>, käsittelyaika 1-2kk</a:t>
          </a:r>
          <a:endParaRPr lang="en-US" dirty="0"/>
        </a:p>
      </dgm:t>
    </dgm:pt>
    <dgm:pt modelId="{D5C6F3DA-9DDF-464D-A2C1-C0A3FC387601}" type="parTrans" cxnId="{C16B2CF1-E81E-43DA-800E-9627AE5DC0B1}">
      <dgm:prSet/>
      <dgm:spPr/>
      <dgm:t>
        <a:bodyPr/>
        <a:lstStyle/>
        <a:p>
          <a:endParaRPr lang="en-US"/>
        </a:p>
      </dgm:t>
    </dgm:pt>
    <dgm:pt modelId="{12C06686-EBD5-4497-A262-F70DD647806E}" type="sibTrans" cxnId="{C16B2CF1-E81E-43DA-800E-9627AE5DC0B1}">
      <dgm:prSet/>
      <dgm:spPr/>
      <dgm:t>
        <a:bodyPr/>
        <a:lstStyle/>
        <a:p>
          <a:endParaRPr lang="en-US"/>
        </a:p>
      </dgm:t>
    </dgm:pt>
    <dgm:pt modelId="{D3CDB041-CACD-41C0-88D1-00C456362BD7}">
      <dgm:prSet/>
      <dgm:spPr/>
      <dgm:t>
        <a:bodyPr/>
        <a:lstStyle/>
        <a:p>
          <a:r>
            <a:rPr lang="fi-FI"/>
            <a:t>Yhtiöittäminen </a:t>
          </a:r>
          <a:endParaRPr lang="en-US"/>
        </a:p>
      </dgm:t>
    </dgm:pt>
    <dgm:pt modelId="{59F0D4E5-E8A2-43E0-B807-3C38A44BEAF7}" type="parTrans" cxnId="{4394E04C-78F6-4D9A-8E51-8F1543640534}">
      <dgm:prSet/>
      <dgm:spPr/>
      <dgm:t>
        <a:bodyPr/>
        <a:lstStyle/>
        <a:p>
          <a:endParaRPr lang="en-US"/>
        </a:p>
      </dgm:t>
    </dgm:pt>
    <dgm:pt modelId="{8FCC5E74-388E-45EE-BE16-0A3C00ADBBA4}" type="sibTrans" cxnId="{4394E04C-78F6-4D9A-8E51-8F1543640534}">
      <dgm:prSet/>
      <dgm:spPr/>
      <dgm:t>
        <a:bodyPr/>
        <a:lstStyle/>
        <a:p>
          <a:endParaRPr lang="en-US"/>
        </a:p>
      </dgm:t>
    </dgm:pt>
    <dgm:pt modelId="{98852F0C-4FA4-48E0-9267-1683DD7DDB4D}">
      <dgm:prSet/>
      <dgm:spPr/>
      <dgm:t>
        <a:bodyPr/>
        <a:lstStyle/>
        <a:p>
          <a:r>
            <a:rPr lang="fi-FI"/>
            <a:t>Prh:lle, kaupparekisterimerkintä 1,5-2kk kuluessa, hinta 370 €</a:t>
          </a:r>
          <a:endParaRPr lang="en-US"/>
        </a:p>
      </dgm:t>
    </dgm:pt>
    <dgm:pt modelId="{256E0C53-8DBE-4346-A50C-91AF10242D60}" type="parTrans" cxnId="{B62F74BB-54AE-4A55-B283-03DD17F2D948}">
      <dgm:prSet/>
      <dgm:spPr/>
      <dgm:t>
        <a:bodyPr/>
        <a:lstStyle/>
        <a:p>
          <a:endParaRPr lang="en-US"/>
        </a:p>
      </dgm:t>
    </dgm:pt>
    <dgm:pt modelId="{C6157391-2505-4C7B-80F0-C52B3C482D41}" type="sibTrans" cxnId="{B62F74BB-54AE-4A55-B283-03DD17F2D948}">
      <dgm:prSet/>
      <dgm:spPr/>
      <dgm:t>
        <a:bodyPr/>
        <a:lstStyle/>
        <a:p>
          <a:endParaRPr lang="en-US"/>
        </a:p>
      </dgm:t>
    </dgm:pt>
    <dgm:pt modelId="{35A5D131-B967-43E2-B3BE-2858EBBED4E8}">
      <dgm:prSet/>
      <dgm:spPr/>
      <dgm:t>
        <a:bodyPr/>
        <a:lstStyle/>
        <a:p>
          <a:r>
            <a:rPr lang="fi-FI"/>
            <a:t>Yhtiö astuu voimaan kaupparekisterimerkinnästä </a:t>
          </a:r>
          <a:endParaRPr lang="en-US"/>
        </a:p>
      </dgm:t>
    </dgm:pt>
    <dgm:pt modelId="{099D7363-7066-403E-83E4-69AE8BB47DF6}" type="parTrans" cxnId="{6400000D-73D7-4B23-BD3C-8F166CD3CFA2}">
      <dgm:prSet/>
      <dgm:spPr/>
      <dgm:t>
        <a:bodyPr/>
        <a:lstStyle/>
        <a:p>
          <a:endParaRPr lang="en-US"/>
        </a:p>
      </dgm:t>
    </dgm:pt>
    <dgm:pt modelId="{C29572F9-2F36-4824-97A7-48DF94598729}" type="sibTrans" cxnId="{6400000D-73D7-4B23-BD3C-8F166CD3CFA2}">
      <dgm:prSet/>
      <dgm:spPr/>
      <dgm:t>
        <a:bodyPr/>
        <a:lstStyle/>
        <a:p>
          <a:endParaRPr lang="en-US"/>
        </a:p>
      </dgm:t>
    </dgm:pt>
    <dgm:pt modelId="{6E22E3B6-DE98-454C-AA13-190D6DDF30F7}" type="pres">
      <dgm:prSet presAssocID="{89DE6D64-C3D4-4888-A9C5-8A4A3D679606}" presName="Name0" presStyleCnt="0">
        <dgm:presLayoutVars>
          <dgm:dir/>
          <dgm:animLvl val="lvl"/>
          <dgm:resizeHandles val="exact"/>
        </dgm:presLayoutVars>
      </dgm:prSet>
      <dgm:spPr/>
    </dgm:pt>
    <dgm:pt modelId="{EF838698-B05A-479D-B736-5CF6F01ECCFE}" type="pres">
      <dgm:prSet presAssocID="{05C1E390-6D6C-499A-B0B3-2E04A82E500C}" presName="linNode" presStyleCnt="0"/>
      <dgm:spPr/>
    </dgm:pt>
    <dgm:pt modelId="{83DE4FF0-F81A-491E-9C8C-09AE6253F47F}" type="pres">
      <dgm:prSet presAssocID="{05C1E390-6D6C-499A-B0B3-2E04A82E500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31C234-E792-4354-9519-751206F79857}" type="pres">
      <dgm:prSet presAssocID="{05C1E390-6D6C-499A-B0B3-2E04A82E500C}" presName="descendantText" presStyleLbl="alignAccFollowNode1" presStyleIdx="0" presStyleCnt="3">
        <dgm:presLayoutVars>
          <dgm:bulletEnabled val="1"/>
        </dgm:presLayoutVars>
      </dgm:prSet>
      <dgm:spPr/>
    </dgm:pt>
    <dgm:pt modelId="{BD3FF860-E85D-4AF0-8129-3CEE99733731}" type="pres">
      <dgm:prSet presAssocID="{17C2112C-58C3-435D-AA49-3B5D83DE23D3}" presName="sp" presStyleCnt="0"/>
      <dgm:spPr/>
    </dgm:pt>
    <dgm:pt modelId="{A2F393D0-E876-46E5-B1E8-48F44EF879C5}" type="pres">
      <dgm:prSet presAssocID="{336CC860-DAA1-4F21-ABC2-CAF1F59C6856}" presName="linNode" presStyleCnt="0"/>
      <dgm:spPr/>
    </dgm:pt>
    <dgm:pt modelId="{E94A16C1-F04D-4C59-ABDF-C067215D2D34}" type="pres">
      <dgm:prSet presAssocID="{336CC860-DAA1-4F21-ABC2-CAF1F59C685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8A36006-7AEC-4A2C-BCFA-01145D78FEF7}" type="pres">
      <dgm:prSet presAssocID="{336CC860-DAA1-4F21-ABC2-CAF1F59C6856}" presName="descendantText" presStyleLbl="alignAccFollowNode1" presStyleIdx="1" presStyleCnt="3">
        <dgm:presLayoutVars>
          <dgm:bulletEnabled val="1"/>
        </dgm:presLayoutVars>
      </dgm:prSet>
      <dgm:spPr/>
    </dgm:pt>
    <dgm:pt modelId="{69997C87-029F-4590-AC41-703BED648CA0}" type="pres">
      <dgm:prSet presAssocID="{CD043873-D307-41DA-96CC-31F8328E565F}" presName="sp" presStyleCnt="0"/>
      <dgm:spPr/>
    </dgm:pt>
    <dgm:pt modelId="{AB9632DE-2AE1-42C2-9496-943AD353777C}" type="pres">
      <dgm:prSet presAssocID="{D3CDB041-CACD-41C0-88D1-00C456362BD7}" presName="linNode" presStyleCnt="0"/>
      <dgm:spPr/>
    </dgm:pt>
    <dgm:pt modelId="{CFB5D4B4-7995-4806-AC9B-939AF6453927}" type="pres">
      <dgm:prSet presAssocID="{D3CDB041-CACD-41C0-88D1-00C456362BD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13B20A2-2295-4EA2-AF3D-FFB346102E93}" type="pres">
      <dgm:prSet presAssocID="{D3CDB041-CACD-41C0-88D1-00C456362BD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EB31402-A316-45C6-91DB-D4F3A072B54C}" srcId="{05C1E390-6D6C-499A-B0B3-2E04A82E500C}" destId="{E87CF26C-52D2-4872-99A2-AEC586D9FFD2}" srcOrd="1" destOrd="0" parTransId="{EE2C7F58-FE0C-4F1A-B461-DE212892CDD9}" sibTransId="{E74DA76E-1B50-41F6-BA40-0706D5737A86}"/>
    <dgm:cxn modelId="{6400000D-73D7-4B23-BD3C-8F166CD3CFA2}" srcId="{D3CDB041-CACD-41C0-88D1-00C456362BD7}" destId="{35A5D131-B967-43E2-B3BE-2858EBBED4E8}" srcOrd="1" destOrd="0" parTransId="{099D7363-7066-403E-83E4-69AE8BB47DF6}" sibTransId="{C29572F9-2F36-4824-97A7-48DF94598729}"/>
    <dgm:cxn modelId="{15758314-48AD-427C-A5DD-1881DCDF9F40}" type="presOf" srcId="{E87CF26C-52D2-4872-99A2-AEC586D9FFD2}" destId="{4031C234-E792-4354-9519-751206F79857}" srcOrd="0" destOrd="1" presId="urn:microsoft.com/office/officeart/2005/8/layout/vList5"/>
    <dgm:cxn modelId="{42B7861F-9670-41CF-980F-5BE450C553E8}" type="presOf" srcId="{A869C607-FD5A-4EA8-94FA-59161FDD1C17}" destId="{4031C234-E792-4354-9519-751206F79857}" srcOrd="0" destOrd="0" presId="urn:microsoft.com/office/officeart/2005/8/layout/vList5"/>
    <dgm:cxn modelId="{27630021-54B4-4552-B7EF-7EFCB15F4F00}" type="presOf" srcId="{35A5D131-B967-43E2-B3BE-2858EBBED4E8}" destId="{813B20A2-2295-4EA2-AF3D-FFB346102E93}" srcOrd="0" destOrd="1" presId="urn:microsoft.com/office/officeart/2005/8/layout/vList5"/>
    <dgm:cxn modelId="{F4ADCA2F-D6B7-4804-B568-E140D8D75B69}" type="presOf" srcId="{D3CDB041-CACD-41C0-88D1-00C456362BD7}" destId="{CFB5D4B4-7995-4806-AC9B-939AF6453927}" srcOrd="0" destOrd="0" presId="urn:microsoft.com/office/officeart/2005/8/layout/vList5"/>
    <dgm:cxn modelId="{1270CA66-6099-4634-BE10-798B08363D23}" type="presOf" srcId="{98852F0C-4FA4-48E0-9267-1683DD7DDB4D}" destId="{813B20A2-2295-4EA2-AF3D-FFB346102E93}" srcOrd="0" destOrd="0" presId="urn:microsoft.com/office/officeart/2005/8/layout/vList5"/>
    <dgm:cxn modelId="{4394E04C-78F6-4D9A-8E51-8F1543640534}" srcId="{89DE6D64-C3D4-4888-A9C5-8A4A3D679606}" destId="{D3CDB041-CACD-41C0-88D1-00C456362BD7}" srcOrd="2" destOrd="0" parTransId="{59F0D4E5-E8A2-43E0-B807-3C38A44BEAF7}" sibTransId="{8FCC5E74-388E-45EE-BE16-0A3C00ADBBA4}"/>
    <dgm:cxn modelId="{A799176E-CFED-41CC-B23E-324B682B70B4}" type="presOf" srcId="{70B030FF-4D7A-4B29-B4A2-15A5A85D465F}" destId="{38A36006-7AEC-4A2C-BCFA-01145D78FEF7}" srcOrd="0" destOrd="0" presId="urn:microsoft.com/office/officeart/2005/8/layout/vList5"/>
    <dgm:cxn modelId="{3D152071-6D84-4E51-B870-55805BCF07B5}" type="presOf" srcId="{336CC860-DAA1-4F21-ABC2-CAF1F59C6856}" destId="{E94A16C1-F04D-4C59-ABDF-C067215D2D34}" srcOrd="0" destOrd="0" presId="urn:microsoft.com/office/officeart/2005/8/layout/vList5"/>
    <dgm:cxn modelId="{5AE44252-C95F-40D6-82A9-706C2E147A0E}" srcId="{89DE6D64-C3D4-4888-A9C5-8A4A3D679606}" destId="{336CC860-DAA1-4F21-ABC2-CAF1F59C6856}" srcOrd="1" destOrd="0" parTransId="{1432B3F0-346B-4449-B24A-37525ED959D3}" sibTransId="{CD043873-D307-41DA-96CC-31F8328E565F}"/>
    <dgm:cxn modelId="{B0110090-FC42-435A-873C-EE3215339482}" srcId="{336CC860-DAA1-4F21-ABC2-CAF1F59C6856}" destId="{70B030FF-4D7A-4B29-B4A2-15A5A85D465F}" srcOrd="0" destOrd="0" parTransId="{208B1DD7-D094-4678-A893-83720555CA31}" sibTransId="{0D6596FC-DF47-4867-9780-9AB959FF33C1}"/>
    <dgm:cxn modelId="{2922DE9B-49EF-48EF-97B8-ACAAFBA8A1A9}" srcId="{05C1E390-6D6C-499A-B0B3-2E04A82E500C}" destId="{A869C607-FD5A-4EA8-94FA-59161FDD1C17}" srcOrd="0" destOrd="0" parTransId="{9BA9045D-C975-436E-B6AF-CD4966BD6E28}" sibTransId="{906CDD04-842C-4EED-B7B3-392CF3FF1DFB}"/>
    <dgm:cxn modelId="{B62F74BB-54AE-4A55-B283-03DD17F2D948}" srcId="{D3CDB041-CACD-41C0-88D1-00C456362BD7}" destId="{98852F0C-4FA4-48E0-9267-1683DD7DDB4D}" srcOrd="0" destOrd="0" parTransId="{256E0C53-8DBE-4346-A50C-91AF10242D60}" sibTransId="{C6157391-2505-4C7B-80F0-C52B3C482D41}"/>
    <dgm:cxn modelId="{DF66F7BD-250F-440C-8FD1-2876EED5142A}" type="presOf" srcId="{BB45E570-E726-46ED-B3AB-798BBBACC795}" destId="{38A36006-7AEC-4A2C-BCFA-01145D78FEF7}" srcOrd="0" destOrd="1" presId="urn:microsoft.com/office/officeart/2005/8/layout/vList5"/>
    <dgm:cxn modelId="{3D6657C8-E0BD-4990-865B-C5897CF0CC14}" type="presOf" srcId="{89DE6D64-C3D4-4888-A9C5-8A4A3D679606}" destId="{6E22E3B6-DE98-454C-AA13-190D6DDF30F7}" srcOrd="0" destOrd="0" presId="urn:microsoft.com/office/officeart/2005/8/layout/vList5"/>
    <dgm:cxn modelId="{DD5AE9CB-2261-4D37-B3E0-0C7B7CE7ED36}" srcId="{89DE6D64-C3D4-4888-A9C5-8A4A3D679606}" destId="{05C1E390-6D6C-499A-B0B3-2E04A82E500C}" srcOrd="0" destOrd="0" parTransId="{0C931121-6058-4AF1-8D5F-D83811FF6F16}" sibTransId="{17C2112C-58C3-435D-AA49-3B5D83DE23D3}"/>
    <dgm:cxn modelId="{C16B2CF1-E81E-43DA-800E-9627AE5DC0B1}" srcId="{336CC860-DAA1-4F21-ABC2-CAF1F59C6856}" destId="{BB45E570-E726-46ED-B3AB-798BBBACC795}" srcOrd="1" destOrd="0" parTransId="{D5C6F3DA-9DDF-464D-A2C1-C0A3FC387601}" sibTransId="{12C06686-EBD5-4497-A262-F70DD647806E}"/>
    <dgm:cxn modelId="{D913A9F9-D019-4890-9775-FE749A721DF8}" type="presOf" srcId="{05C1E390-6D6C-499A-B0B3-2E04A82E500C}" destId="{83DE4FF0-F81A-491E-9C8C-09AE6253F47F}" srcOrd="0" destOrd="0" presId="urn:microsoft.com/office/officeart/2005/8/layout/vList5"/>
    <dgm:cxn modelId="{67F56BD5-A6C4-4226-9DE9-8721A99CA646}" type="presParOf" srcId="{6E22E3B6-DE98-454C-AA13-190D6DDF30F7}" destId="{EF838698-B05A-479D-B736-5CF6F01ECCFE}" srcOrd="0" destOrd="0" presId="urn:microsoft.com/office/officeart/2005/8/layout/vList5"/>
    <dgm:cxn modelId="{E98BA69F-416F-49AB-A8D6-AF38104DF160}" type="presParOf" srcId="{EF838698-B05A-479D-B736-5CF6F01ECCFE}" destId="{83DE4FF0-F81A-491E-9C8C-09AE6253F47F}" srcOrd="0" destOrd="0" presId="urn:microsoft.com/office/officeart/2005/8/layout/vList5"/>
    <dgm:cxn modelId="{2B619D1F-8051-4713-81C2-AABF4E77B29F}" type="presParOf" srcId="{EF838698-B05A-479D-B736-5CF6F01ECCFE}" destId="{4031C234-E792-4354-9519-751206F79857}" srcOrd="1" destOrd="0" presId="urn:microsoft.com/office/officeart/2005/8/layout/vList5"/>
    <dgm:cxn modelId="{4179A239-A980-4774-BE04-50C07598AF96}" type="presParOf" srcId="{6E22E3B6-DE98-454C-AA13-190D6DDF30F7}" destId="{BD3FF860-E85D-4AF0-8129-3CEE99733731}" srcOrd="1" destOrd="0" presId="urn:microsoft.com/office/officeart/2005/8/layout/vList5"/>
    <dgm:cxn modelId="{5CA549D3-397C-4DF1-859B-0BE9BCF8F747}" type="presParOf" srcId="{6E22E3B6-DE98-454C-AA13-190D6DDF30F7}" destId="{A2F393D0-E876-46E5-B1E8-48F44EF879C5}" srcOrd="2" destOrd="0" presId="urn:microsoft.com/office/officeart/2005/8/layout/vList5"/>
    <dgm:cxn modelId="{24C70501-9AA6-414D-BE5E-4D4A61B601EF}" type="presParOf" srcId="{A2F393D0-E876-46E5-B1E8-48F44EF879C5}" destId="{E94A16C1-F04D-4C59-ABDF-C067215D2D34}" srcOrd="0" destOrd="0" presId="urn:microsoft.com/office/officeart/2005/8/layout/vList5"/>
    <dgm:cxn modelId="{A6588AEB-5043-47E3-9F07-7A90B4F0FAC3}" type="presParOf" srcId="{A2F393D0-E876-46E5-B1E8-48F44EF879C5}" destId="{38A36006-7AEC-4A2C-BCFA-01145D78FEF7}" srcOrd="1" destOrd="0" presId="urn:microsoft.com/office/officeart/2005/8/layout/vList5"/>
    <dgm:cxn modelId="{10043242-AC33-4C56-A07D-337A52D2E399}" type="presParOf" srcId="{6E22E3B6-DE98-454C-AA13-190D6DDF30F7}" destId="{69997C87-029F-4590-AC41-703BED648CA0}" srcOrd="3" destOrd="0" presId="urn:microsoft.com/office/officeart/2005/8/layout/vList5"/>
    <dgm:cxn modelId="{3E7C0642-68EA-4D8E-8BC2-87DFD682C346}" type="presParOf" srcId="{6E22E3B6-DE98-454C-AA13-190D6DDF30F7}" destId="{AB9632DE-2AE1-42C2-9496-943AD353777C}" srcOrd="4" destOrd="0" presId="urn:microsoft.com/office/officeart/2005/8/layout/vList5"/>
    <dgm:cxn modelId="{0F8185FE-94F7-4313-8FE3-F30E2796223C}" type="presParOf" srcId="{AB9632DE-2AE1-42C2-9496-943AD353777C}" destId="{CFB5D4B4-7995-4806-AC9B-939AF6453927}" srcOrd="0" destOrd="0" presId="urn:microsoft.com/office/officeart/2005/8/layout/vList5"/>
    <dgm:cxn modelId="{E641B1F1-0F5F-45FA-92F3-66BEE388B1E3}" type="presParOf" srcId="{AB9632DE-2AE1-42C2-9496-943AD353777C}" destId="{813B20A2-2295-4EA2-AF3D-FFB346102E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92A806-BE6A-40E5-9812-57BB4F26A73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528996-611B-45C4-A2AD-57E3A112351F}">
      <dgm:prSet/>
      <dgm:spPr/>
      <dgm:t>
        <a:bodyPr/>
        <a:lstStyle/>
        <a:p>
          <a:r>
            <a:rPr lang="fi-FI" baseline="0" dirty="0"/>
            <a:t>Rahoittajan hyväksyntä yhtiölle oltava </a:t>
          </a:r>
          <a:endParaRPr lang="en-US" dirty="0"/>
        </a:p>
      </dgm:t>
    </dgm:pt>
    <dgm:pt modelId="{22A70A48-3889-4EB7-93E7-229DF0D054E6}" type="parTrans" cxnId="{2C9A78F4-76DA-4B06-84C7-745206F4DE00}">
      <dgm:prSet/>
      <dgm:spPr/>
      <dgm:t>
        <a:bodyPr/>
        <a:lstStyle/>
        <a:p>
          <a:endParaRPr lang="en-US"/>
        </a:p>
      </dgm:t>
    </dgm:pt>
    <dgm:pt modelId="{78CB8F32-FACF-4214-9992-9738C6DD58F2}" type="sibTrans" cxnId="{2C9A78F4-76DA-4B06-84C7-745206F4DE00}">
      <dgm:prSet/>
      <dgm:spPr/>
      <dgm:t>
        <a:bodyPr/>
        <a:lstStyle/>
        <a:p>
          <a:endParaRPr lang="en-US"/>
        </a:p>
      </dgm:t>
    </dgm:pt>
    <dgm:pt modelId="{6BA88515-5C7A-42A4-BA78-8F1F3026D2EA}">
      <dgm:prSet/>
      <dgm:spPr/>
      <dgm:t>
        <a:bodyPr/>
        <a:lstStyle/>
        <a:p>
          <a:r>
            <a:rPr lang="fi-FI" baseline="0" dirty="0"/>
            <a:t>Yksityistalouden rahoituksen suunnittelu</a:t>
          </a:r>
          <a:endParaRPr lang="en-US" dirty="0"/>
        </a:p>
      </dgm:t>
    </dgm:pt>
    <dgm:pt modelId="{8D498279-25F7-4952-8DC4-D760308DB916}" type="parTrans" cxnId="{9316E18A-9E3B-4E9F-9C64-24822AABB7CC}">
      <dgm:prSet/>
      <dgm:spPr/>
      <dgm:t>
        <a:bodyPr/>
        <a:lstStyle/>
        <a:p>
          <a:endParaRPr lang="en-US"/>
        </a:p>
      </dgm:t>
    </dgm:pt>
    <dgm:pt modelId="{7F3C1ED8-AC06-48F3-9C50-8B56EA98FDED}" type="sibTrans" cxnId="{9316E18A-9E3B-4E9F-9C64-24822AABB7CC}">
      <dgm:prSet/>
      <dgm:spPr/>
      <dgm:t>
        <a:bodyPr/>
        <a:lstStyle/>
        <a:p>
          <a:endParaRPr lang="en-US"/>
        </a:p>
      </dgm:t>
    </dgm:pt>
    <dgm:pt modelId="{A9CD7CC2-FD2E-4675-A014-A34EC8CC25EC}">
      <dgm:prSet/>
      <dgm:spPr/>
      <dgm:t>
        <a:bodyPr/>
        <a:lstStyle/>
        <a:p>
          <a:r>
            <a:rPr lang="fi-FI" baseline="0" dirty="0"/>
            <a:t>Kiinteistöjen yhdistelyt </a:t>
          </a:r>
          <a:endParaRPr lang="en-US" dirty="0"/>
        </a:p>
      </dgm:t>
    </dgm:pt>
    <dgm:pt modelId="{7CB12029-0C3C-45F3-AE5D-CF2447AEAEAC}" type="parTrans" cxnId="{333C17EE-2B86-49F1-B7D5-5C70859F078E}">
      <dgm:prSet/>
      <dgm:spPr/>
      <dgm:t>
        <a:bodyPr/>
        <a:lstStyle/>
        <a:p>
          <a:endParaRPr lang="en-US"/>
        </a:p>
      </dgm:t>
    </dgm:pt>
    <dgm:pt modelId="{84119C5A-4D9E-43D0-AB49-CB6E4936671C}" type="sibTrans" cxnId="{333C17EE-2B86-49F1-B7D5-5C70859F078E}">
      <dgm:prSet/>
      <dgm:spPr/>
      <dgm:t>
        <a:bodyPr/>
        <a:lstStyle/>
        <a:p>
          <a:endParaRPr lang="en-US"/>
        </a:p>
      </dgm:t>
    </dgm:pt>
    <dgm:pt modelId="{D0AF85B2-E4B4-4AF3-9FA9-F1F3EEDBD72C}">
      <dgm:prSet/>
      <dgm:spPr/>
      <dgm:t>
        <a:bodyPr/>
        <a:lstStyle/>
        <a:p>
          <a:r>
            <a:rPr lang="fi-FI" baseline="0" dirty="0"/>
            <a:t>Mahdollisten lohkomisien pohdinta, mm. asuinrakennus</a:t>
          </a:r>
          <a:endParaRPr lang="en-US" dirty="0"/>
        </a:p>
      </dgm:t>
    </dgm:pt>
    <dgm:pt modelId="{E398DFF0-4E84-4B20-9CB1-B0C5D9FFB896}" type="parTrans" cxnId="{9F39B939-A364-415E-A5C3-2C0A94479817}">
      <dgm:prSet/>
      <dgm:spPr/>
      <dgm:t>
        <a:bodyPr/>
        <a:lstStyle/>
        <a:p>
          <a:endParaRPr lang="en-US"/>
        </a:p>
      </dgm:t>
    </dgm:pt>
    <dgm:pt modelId="{8B833BDB-B69E-4AFC-A814-9870E197D0A0}" type="sibTrans" cxnId="{9F39B939-A364-415E-A5C3-2C0A94479817}">
      <dgm:prSet/>
      <dgm:spPr/>
      <dgm:t>
        <a:bodyPr/>
        <a:lstStyle/>
        <a:p>
          <a:endParaRPr lang="en-US"/>
        </a:p>
      </dgm:t>
    </dgm:pt>
    <dgm:pt modelId="{512E51C4-1C0F-408C-BC1B-3046FDD8BA41}">
      <dgm:prSet/>
      <dgm:spPr/>
      <dgm:t>
        <a:bodyPr/>
        <a:lstStyle/>
        <a:p>
          <a:r>
            <a:rPr lang="fi-FI" baseline="0" dirty="0"/>
            <a:t>Käyttämättömät metsävähennyspohjat käyttöön  </a:t>
          </a:r>
          <a:endParaRPr lang="en-US" dirty="0"/>
        </a:p>
      </dgm:t>
    </dgm:pt>
    <dgm:pt modelId="{134E7D8F-5D51-4FB9-AC9E-ADD6634BCCF8}" type="parTrans" cxnId="{EC4E7870-826B-4A17-ACE5-C718AFAEEE12}">
      <dgm:prSet/>
      <dgm:spPr/>
      <dgm:t>
        <a:bodyPr/>
        <a:lstStyle/>
        <a:p>
          <a:endParaRPr lang="en-US"/>
        </a:p>
      </dgm:t>
    </dgm:pt>
    <dgm:pt modelId="{D4E1B4C9-3FA8-4A15-803C-C350E6B39B3C}" type="sibTrans" cxnId="{EC4E7870-826B-4A17-ACE5-C718AFAEEE12}">
      <dgm:prSet/>
      <dgm:spPr/>
      <dgm:t>
        <a:bodyPr/>
        <a:lstStyle/>
        <a:p>
          <a:endParaRPr lang="en-US"/>
        </a:p>
      </dgm:t>
    </dgm:pt>
    <dgm:pt modelId="{7C42DAE0-5952-4CB9-8D6C-7456E55CC376}" type="pres">
      <dgm:prSet presAssocID="{4F92A806-BE6A-40E5-9812-57BB4F26A73D}" presName="linear" presStyleCnt="0">
        <dgm:presLayoutVars>
          <dgm:animLvl val="lvl"/>
          <dgm:resizeHandles val="exact"/>
        </dgm:presLayoutVars>
      </dgm:prSet>
      <dgm:spPr/>
    </dgm:pt>
    <dgm:pt modelId="{1CD34FD9-9943-4A2B-A022-447687BE47C1}" type="pres">
      <dgm:prSet presAssocID="{BA528996-611B-45C4-A2AD-57E3A11235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EA240E-36D9-4635-B1AC-D5C867A46B0B}" type="pres">
      <dgm:prSet presAssocID="{78CB8F32-FACF-4214-9992-9738C6DD58F2}" presName="spacer" presStyleCnt="0"/>
      <dgm:spPr/>
    </dgm:pt>
    <dgm:pt modelId="{AAE3DFDC-26A1-4461-851B-847EC5FEFD4A}" type="pres">
      <dgm:prSet presAssocID="{6BA88515-5C7A-42A4-BA78-8F1F3026D2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C7ADC2-7E7F-4C03-8CB8-2159579973CB}" type="pres">
      <dgm:prSet presAssocID="{7F3C1ED8-AC06-48F3-9C50-8B56EA98FDED}" presName="spacer" presStyleCnt="0"/>
      <dgm:spPr/>
    </dgm:pt>
    <dgm:pt modelId="{BAE24D77-35E9-438B-8BA0-87986C21BA8A}" type="pres">
      <dgm:prSet presAssocID="{A9CD7CC2-FD2E-4675-A014-A34EC8CC25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26AB3D9-F2F7-4566-A182-32DA0CA34CBA}" type="pres">
      <dgm:prSet presAssocID="{84119C5A-4D9E-43D0-AB49-CB6E4936671C}" presName="spacer" presStyleCnt="0"/>
      <dgm:spPr/>
    </dgm:pt>
    <dgm:pt modelId="{790A85FB-517C-4A7D-A303-9B1E3140BD12}" type="pres">
      <dgm:prSet presAssocID="{D0AF85B2-E4B4-4AF3-9FA9-F1F3EEDBD7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77130A-397E-4C0D-8A9B-4920E77A54BA}" type="pres">
      <dgm:prSet presAssocID="{8B833BDB-B69E-4AFC-A814-9870E197D0A0}" presName="spacer" presStyleCnt="0"/>
      <dgm:spPr/>
    </dgm:pt>
    <dgm:pt modelId="{48C6E620-EA3C-4DB7-A387-2BE523EFD8F0}" type="pres">
      <dgm:prSet presAssocID="{512E51C4-1C0F-408C-BC1B-3046FDD8BA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4AFC01-4BC8-428F-BB6A-60876A766A87}" type="presOf" srcId="{4F92A806-BE6A-40E5-9812-57BB4F26A73D}" destId="{7C42DAE0-5952-4CB9-8D6C-7456E55CC376}" srcOrd="0" destOrd="0" presId="urn:microsoft.com/office/officeart/2005/8/layout/vList2"/>
    <dgm:cxn modelId="{E4C41F09-8064-461D-88FA-513FA4707121}" type="presOf" srcId="{6BA88515-5C7A-42A4-BA78-8F1F3026D2EA}" destId="{AAE3DFDC-26A1-4461-851B-847EC5FEFD4A}" srcOrd="0" destOrd="0" presId="urn:microsoft.com/office/officeart/2005/8/layout/vList2"/>
    <dgm:cxn modelId="{9F39B939-A364-415E-A5C3-2C0A94479817}" srcId="{4F92A806-BE6A-40E5-9812-57BB4F26A73D}" destId="{D0AF85B2-E4B4-4AF3-9FA9-F1F3EEDBD72C}" srcOrd="3" destOrd="0" parTransId="{E398DFF0-4E84-4B20-9CB1-B0C5D9FFB896}" sibTransId="{8B833BDB-B69E-4AFC-A814-9870E197D0A0}"/>
    <dgm:cxn modelId="{C6A0B145-0B44-4332-BF22-EF7B80A6F013}" type="presOf" srcId="{D0AF85B2-E4B4-4AF3-9FA9-F1F3EEDBD72C}" destId="{790A85FB-517C-4A7D-A303-9B1E3140BD12}" srcOrd="0" destOrd="0" presId="urn:microsoft.com/office/officeart/2005/8/layout/vList2"/>
    <dgm:cxn modelId="{EC4E7870-826B-4A17-ACE5-C718AFAEEE12}" srcId="{4F92A806-BE6A-40E5-9812-57BB4F26A73D}" destId="{512E51C4-1C0F-408C-BC1B-3046FDD8BA41}" srcOrd="4" destOrd="0" parTransId="{134E7D8F-5D51-4FB9-AC9E-ADD6634BCCF8}" sibTransId="{D4E1B4C9-3FA8-4A15-803C-C350E6B39B3C}"/>
    <dgm:cxn modelId="{9316E18A-9E3B-4E9F-9C64-24822AABB7CC}" srcId="{4F92A806-BE6A-40E5-9812-57BB4F26A73D}" destId="{6BA88515-5C7A-42A4-BA78-8F1F3026D2EA}" srcOrd="1" destOrd="0" parTransId="{8D498279-25F7-4952-8DC4-D760308DB916}" sibTransId="{7F3C1ED8-AC06-48F3-9C50-8B56EA98FDED}"/>
    <dgm:cxn modelId="{2616DAAC-5E11-4A7B-9C73-95AE09AB6B59}" type="presOf" srcId="{512E51C4-1C0F-408C-BC1B-3046FDD8BA41}" destId="{48C6E620-EA3C-4DB7-A387-2BE523EFD8F0}" srcOrd="0" destOrd="0" presId="urn:microsoft.com/office/officeart/2005/8/layout/vList2"/>
    <dgm:cxn modelId="{60B74BC5-A9DE-49A0-B3A3-0F20D88B29F2}" type="presOf" srcId="{A9CD7CC2-FD2E-4675-A014-A34EC8CC25EC}" destId="{BAE24D77-35E9-438B-8BA0-87986C21BA8A}" srcOrd="0" destOrd="0" presId="urn:microsoft.com/office/officeart/2005/8/layout/vList2"/>
    <dgm:cxn modelId="{BFD849CB-958F-4EF9-81E5-3D211109FDCB}" type="presOf" srcId="{BA528996-611B-45C4-A2AD-57E3A112351F}" destId="{1CD34FD9-9943-4A2B-A022-447687BE47C1}" srcOrd="0" destOrd="0" presId="urn:microsoft.com/office/officeart/2005/8/layout/vList2"/>
    <dgm:cxn modelId="{333C17EE-2B86-49F1-B7D5-5C70859F078E}" srcId="{4F92A806-BE6A-40E5-9812-57BB4F26A73D}" destId="{A9CD7CC2-FD2E-4675-A014-A34EC8CC25EC}" srcOrd="2" destOrd="0" parTransId="{7CB12029-0C3C-45F3-AE5D-CF2447AEAEAC}" sibTransId="{84119C5A-4D9E-43D0-AB49-CB6E4936671C}"/>
    <dgm:cxn modelId="{2C9A78F4-76DA-4B06-84C7-745206F4DE00}" srcId="{4F92A806-BE6A-40E5-9812-57BB4F26A73D}" destId="{BA528996-611B-45C4-A2AD-57E3A112351F}" srcOrd="0" destOrd="0" parTransId="{22A70A48-3889-4EB7-93E7-229DF0D054E6}" sibTransId="{78CB8F32-FACF-4214-9992-9738C6DD58F2}"/>
    <dgm:cxn modelId="{45FDC5D1-42B9-41AB-B94A-C1D26A3E9DDB}" type="presParOf" srcId="{7C42DAE0-5952-4CB9-8D6C-7456E55CC376}" destId="{1CD34FD9-9943-4A2B-A022-447687BE47C1}" srcOrd="0" destOrd="0" presId="urn:microsoft.com/office/officeart/2005/8/layout/vList2"/>
    <dgm:cxn modelId="{43375E45-698D-4B95-B3A0-7059961480DF}" type="presParOf" srcId="{7C42DAE0-5952-4CB9-8D6C-7456E55CC376}" destId="{09EA240E-36D9-4635-B1AC-D5C867A46B0B}" srcOrd="1" destOrd="0" presId="urn:microsoft.com/office/officeart/2005/8/layout/vList2"/>
    <dgm:cxn modelId="{6C3FE10E-F770-4A7E-8BD1-DB5393C9A4F6}" type="presParOf" srcId="{7C42DAE0-5952-4CB9-8D6C-7456E55CC376}" destId="{AAE3DFDC-26A1-4461-851B-847EC5FEFD4A}" srcOrd="2" destOrd="0" presId="urn:microsoft.com/office/officeart/2005/8/layout/vList2"/>
    <dgm:cxn modelId="{E9D74901-5519-479C-BA17-D8D57D300C87}" type="presParOf" srcId="{7C42DAE0-5952-4CB9-8D6C-7456E55CC376}" destId="{1AC7ADC2-7E7F-4C03-8CB8-2159579973CB}" srcOrd="3" destOrd="0" presId="urn:microsoft.com/office/officeart/2005/8/layout/vList2"/>
    <dgm:cxn modelId="{80CC45ED-4700-46C8-962E-12AACFCE4D01}" type="presParOf" srcId="{7C42DAE0-5952-4CB9-8D6C-7456E55CC376}" destId="{BAE24D77-35E9-438B-8BA0-87986C21BA8A}" srcOrd="4" destOrd="0" presId="urn:microsoft.com/office/officeart/2005/8/layout/vList2"/>
    <dgm:cxn modelId="{86B22566-C0E3-4107-8091-4FD30547327F}" type="presParOf" srcId="{7C42DAE0-5952-4CB9-8D6C-7456E55CC376}" destId="{926AB3D9-F2F7-4566-A182-32DA0CA34CBA}" srcOrd="5" destOrd="0" presId="urn:microsoft.com/office/officeart/2005/8/layout/vList2"/>
    <dgm:cxn modelId="{C04A46A0-C284-45BB-80CD-CA2F6D28A2F8}" type="presParOf" srcId="{7C42DAE0-5952-4CB9-8D6C-7456E55CC376}" destId="{790A85FB-517C-4A7D-A303-9B1E3140BD12}" srcOrd="6" destOrd="0" presId="urn:microsoft.com/office/officeart/2005/8/layout/vList2"/>
    <dgm:cxn modelId="{97B1023C-6636-40BD-9373-9BB693771D04}" type="presParOf" srcId="{7C42DAE0-5952-4CB9-8D6C-7456E55CC376}" destId="{3577130A-397E-4C0D-8A9B-4920E77A54BA}" srcOrd="7" destOrd="0" presId="urn:microsoft.com/office/officeart/2005/8/layout/vList2"/>
    <dgm:cxn modelId="{750CBDFC-A5CA-4255-800F-3B0F377E552C}" type="presParOf" srcId="{7C42DAE0-5952-4CB9-8D6C-7456E55CC376}" destId="{48C6E620-EA3C-4DB7-A387-2BE523EFD8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B63EE-3691-414B-ACDD-6B14D8CA6F4C}">
      <dsp:nvSpPr>
        <dsp:cNvPr id="0" name=""/>
        <dsp:cNvSpPr/>
      </dsp:nvSpPr>
      <dsp:spPr>
        <a:xfrm>
          <a:off x="0" y="237900"/>
          <a:ext cx="10580687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79" tIns="333248" rIns="8211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Osinko on yhtiön vapaassa omassa pääomassa olevia varoja.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Voitolliset tilikaudet muodostavat osinkoa.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Karkea esimerkki osingonmäärästä: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100 000 € tulos, osinkoa 8 %, veroa 7,5 % = käteen 7 200 €.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Osingonnostossa tarkastellaan aina maksukykyä</a:t>
          </a:r>
          <a:r>
            <a:rPr lang="fi-FI" sz="1800" kern="1200" dirty="0"/>
            <a:t>.</a:t>
          </a:r>
          <a:endParaRPr lang="en-US" sz="1800" kern="1200" dirty="0"/>
        </a:p>
      </dsp:txBody>
      <dsp:txXfrm>
        <a:off x="0" y="237900"/>
        <a:ext cx="10580687" cy="1965599"/>
      </dsp:txXfrm>
    </dsp:sp>
    <dsp:sp modelId="{794E849A-3589-4F30-8542-C7637A5CEBE2}">
      <dsp:nvSpPr>
        <dsp:cNvPr id="0" name=""/>
        <dsp:cNvSpPr/>
      </dsp:nvSpPr>
      <dsp:spPr>
        <a:xfrm>
          <a:off x="529034" y="1740"/>
          <a:ext cx="841591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947" tIns="0" rIns="2799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Osinko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52091" y="24797"/>
        <a:ext cx="8369796" cy="426206"/>
      </dsp:txXfrm>
    </dsp:sp>
    <dsp:sp modelId="{4DB2C15C-5136-42D9-954D-C6121F47CBBA}">
      <dsp:nvSpPr>
        <dsp:cNvPr id="0" name=""/>
        <dsp:cNvSpPr/>
      </dsp:nvSpPr>
      <dsp:spPr>
        <a:xfrm>
          <a:off x="0" y="2526059"/>
          <a:ext cx="10580687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179" tIns="333248" rIns="8211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Muodostuu toimintamuodon muutoksen yhteydessä mikäli yhtiöön </a:t>
          </a:r>
          <a:r>
            <a:rPr lang="fi-FI" sz="2000" b="1" kern="1200" dirty="0"/>
            <a:t>sijoitetaan enemmän varoja kuin velkoja.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b="1" kern="1200" dirty="0"/>
            <a:t>Mahdollista nostaa 10 vuoden aikana verovapaasti.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b="1" kern="1200" dirty="0"/>
            <a:t>Nostossa huomioidaan maksukyky.</a:t>
          </a:r>
          <a:endParaRPr lang="en-US" sz="2000" kern="1200" dirty="0"/>
        </a:p>
      </dsp:txBody>
      <dsp:txXfrm>
        <a:off x="0" y="2526059"/>
        <a:ext cx="10580687" cy="1663200"/>
      </dsp:txXfrm>
    </dsp:sp>
    <dsp:sp modelId="{BBC41BF6-9AAF-428D-B429-26CFCC542078}">
      <dsp:nvSpPr>
        <dsp:cNvPr id="0" name=""/>
        <dsp:cNvSpPr/>
      </dsp:nvSpPr>
      <dsp:spPr>
        <a:xfrm>
          <a:off x="529034" y="2289900"/>
          <a:ext cx="74064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947" tIns="0" rIns="2799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Sijoitetun vapaan oman pääoman rahasto eli </a:t>
          </a:r>
          <a:r>
            <a:rPr lang="fi-FI" sz="2000" b="1" kern="1200" dirty="0" err="1">
              <a:solidFill>
                <a:schemeClr val="tx1"/>
              </a:solidFill>
            </a:rPr>
            <a:t>svop</a:t>
          </a:r>
          <a:r>
            <a:rPr lang="fi-FI" sz="2000" b="1" kern="1200" dirty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52091" y="2312957"/>
        <a:ext cx="736036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5514A-F62B-42AA-8811-A306853EC76C}">
      <dsp:nvSpPr>
        <dsp:cNvPr id="0" name=""/>
        <dsp:cNvSpPr/>
      </dsp:nvSpPr>
      <dsp:spPr>
        <a:xfrm>
          <a:off x="3100" y="442022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Yhtiöittämisellä saadaan aikaan verosäästöä.</a:t>
          </a:r>
          <a:endParaRPr lang="en-US" sz="2000" kern="1200" dirty="0"/>
        </a:p>
      </dsp:txBody>
      <dsp:txXfrm>
        <a:off x="3100" y="442022"/>
        <a:ext cx="2459552" cy="1475731"/>
      </dsp:txXfrm>
    </dsp:sp>
    <dsp:sp modelId="{572F4053-4EA1-4120-963F-EF8786A77460}">
      <dsp:nvSpPr>
        <dsp:cNvPr id="0" name=""/>
        <dsp:cNvSpPr/>
      </dsp:nvSpPr>
      <dsp:spPr>
        <a:xfrm>
          <a:off x="2708607" y="442022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Halutaan investoida peltoon</a:t>
          </a:r>
          <a:r>
            <a:rPr lang="fi-FI" sz="1800" kern="1200" baseline="0" dirty="0"/>
            <a:t>.</a:t>
          </a:r>
          <a:endParaRPr lang="en-US" sz="1800" kern="1200" dirty="0"/>
        </a:p>
      </dsp:txBody>
      <dsp:txXfrm>
        <a:off x="2708607" y="442022"/>
        <a:ext cx="2459552" cy="1475731"/>
      </dsp:txXfrm>
    </dsp:sp>
    <dsp:sp modelId="{CA228A27-23CC-4ED7-8684-7508E74EE28E}">
      <dsp:nvSpPr>
        <dsp:cNvPr id="0" name=""/>
        <dsp:cNvSpPr/>
      </dsp:nvSpPr>
      <dsp:spPr>
        <a:xfrm>
          <a:off x="5414115" y="442022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Toiminta on kehittyvää ja tulossa isoja investointeja lähivuosina. </a:t>
          </a:r>
          <a:endParaRPr lang="en-US" sz="2000" kern="1200" dirty="0"/>
        </a:p>
      </dsp:txBody>
      <dsp:txXfrm>
        <a:off x="5414115" y="442022"/>
        <a:ext cx="2459552" cy="1475731"/>
      </dsp:txXfrm>
    </dsp:sp>
    <dsp:sp modelId="{1366774F-7FC0-4C8A-80C7-8FBE9B0B5A02}">
      <dsp:nvSpPr>
        <dsp:cNvPr id="0" name=""/>
        <dsp:cNvSpPr/>
      </dsp:nvSpPr>
      <dsp:spPr>
        <a:xfrm>
          <a:off x="8119622" y="442022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Halutaan eriyttää yksityistalous yritystoiminnasta</a:t>
          </a:r>
          <a:r>
            <a:rPr lang="fi-FI" sz="1800" kern="1200" baseline="0" dirty="0"/>
            <a:t>. </a:t>
          </a:r>
          <a:endParaRPr lang="en-US" sz="1800" kern="1200" dirty="0"/>
        </a:p>
      </dsp:txBody>
      <dsp:txXfrm>
        <a:off x="8119622" y="442022"/>
        <a:ext cx="2459552" cy="1475731"/>
      </dsp:txXfrm>
    </dsp:sp>
    <dsp:sp modelId="{720BE8FE-A04B-45DF-AD8F-142D5E157369}">
      <dsp:nvSpPr>
        <dsp:cNvPr id="0" name=""/>
        <dsp:cNvSpPr/>
      </dsp:nvSpPr>
      <dsp:spPr>
        <a:xfrm>
          <a:off x="1231917" y="2163708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Sukupolvenvaihdos ei ole tulossa lähivuosina. </a:t>
          </a:r>
          <a:endParaRPr lang="en-US" sz="2000" kern="1200" dirty="0"/>
        </a:p>
      </dsp:txBody>
      <dsp:txXfrm>
        <a:off x="1231917" y="2163708"/>
        <a:ext cx="2459552" cy="1475731"/>
      </dsp:txXfrm>
    </dsp:sp>
    <dsp:sp modelId="{9453E346-5485-4540-844C-A02FE9606B27}">
      <dsp:nvSpPr>
        <dsp:cNvPr id="0" name=""/>
        <dsp:cNvSpPr/>
      </dsp:nvSpPr>
      <dsp:spPr>
        <a:xfrm>
          <a:off x="3937424" y="2163708"/>
          <a:ext cx="2459552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Ollaan valmiita sitoutumaan yhtiön asettamiin vaatimuksiin.</a:t>
          </a:r>
          <a:endParaRPr lang="en-US" sz="2000" kern="1200" dirty="0"/>
        </a:p>
      </dsp:txBody>
      <dsp:txXfrm>
        <a:off x="3937424" y="2163708"/>
        <a:ext cx="2459552" cy="1475731"/>
      </dsp:txXfrm>
    </dsp:sp>
    <dsp:sp modelId="{A2B0EBEE-489C-4C90-AE62-64422DA2935E}">
      <dsp:nvSpPr>
        <dsp:cNvPr id="0" name=""/>
        <dsp:cNvSpPr/>
      </dsp:nvSpPr>
      <dsp:spPr>
        <a:xfrm>
          <a:off x="6642931" y="2163708"/>
          <a:ext cx="2707425" cy="1475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Taloudellisesti menee hyvin.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 dirty="0"/>
            <a:t>Kannattamattomasta ei yhtiöllä tule kannattavaa. </a:t>
          </a:r>
          <a:endParaRPr lang="en-US" sz="1600" kern="1200" dirty="0"/>
        </a:p>
      </dsp:txBody>
      <dsp:txXfrm>
        <a:off x="6642931" y="2163708"/>
        <a:ext cx="2707425" cy="1475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B4339-5DF4-4AF1-B668-A5FD951801E7}">
      <dsp:nvSpPr>
        <dsp:cNvPr id="0" name=""/>
        <dsp:cNvSpPr/>
      </dsp:nvSpPr>
      <dsp:spPr>
        <a:xfrm>
          <a:off x="0" y="1818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Mahdollistaa investoimisen ja tilan kehittämisen.</a:t>
          </a:r>
          <a:endParaRPr lang="en-US" sz="2000" kern="1200" dirty="0"/>
        </a:p>
      </dsp:txBody>
      <dsp:txXfrm>
        <a:off x="32665" y="34483"/>
        <a:ext cx="10515558" cy="603820"/>
      </dsp:txXfrm>
    </dsp:sp>
    <dsp:sp modelId="{39A3F517-2E2C-44C7-9DEA-544285DA8ED9}">
      <dsp:nvSpPr>
        <dsp:cNvPr id="0" name=""/>
        <dsp:cNvSpPr/>
      </dsp:nvSpPr>
      <dsp:spPr>
        <a:xfrm>
          <a:off x="0" y="683639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Saadaan sijoitettua verosäästöä tuottavampaan toimintaan. </a:t>
          </a:r>
          <a:endParaRPr lang="en-US" sz="2000" kern="1200" dirty="0"/>
        </a:p>
      </dsp:txBody>
      <dsp:txXfrm>
        <a:off x="32665" y="716304"/>
        <a:ext cx="10515558" cy="603820"/>
      </dsp:txXfrm>
    </dsp:sp>
    <dsp:sp modelId="{3990829B-FDFE-4E21-8E69-B447D468EBC5}">
      <dsp:nvSpPr>
        <dsp:cNvPr id="0" name=""/>
        <dsp:cNvSpPr/>
      </dsp:nvSpPr>
      <dsp:spPr>
        <a:xfrm>
          <a:off x="0" y="1365460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Tuo ryhtiä talouden hallintaan. </a:t>
          </a:r>
          <a:endParaRPr lang="en-US" sz="2000" kern="1200" dirty="0"/>
        </a:p>
      </dsp:txBody>
      <dsp:txXfrm>
        <a:off x="32665" y="1398125"/>
        <a:ext cx="10515558" cy="603820"/>
      </dsp:txXfrm>
    </dsp:sp>
    <dsp:sp modelId="{07C1A6D8-8553-4AE5-9D83-BC0DA15E5177}">
      <dsp:nvSpPr>
        <dsp:cNvPr id="0" name=""/>
        <dsp:cNvSpPr/>
      </dsp:nvSpPr>
      <dsp:spPr>
        <a:xfrm>
          <a:off x="0" y="2047282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Antaa todellisemman kuvan taloudellisesta tilanteesta. </a:t>
          </a:r>
          <a:endParaRPr lang="en-US" sz="2000" kern="1200" dirty="0"/>
        </a:p>
      </dsp:txBody>
      <dsp:txXfrm>
        <a:off x="32665" y="2079947"/>
        <a:ext cx="10515558" cy="603820"/>
      </dsp:txXfrm>
    </dsp:sp>
    <dsp:sp modelId="{AF3C427B-6F58-458E-9567-69775D4B10DB}">
      <dsp:nvSpPr>
        <dsp:cNvPr id="0" name=""/>
        <dsp:cNvSpPr/>
      </dsp:nvSpPr>
      <dsp:spPr>
        <a:xfrm>
          <a:off x="0" y="2729103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Tuo riskivapautta, kun vastuut on yhtiön nimissä. </a:t>
          </a:r>
          <a:endParaRPr lang="en-US" sz="2000" kern="1200" dirty="0"/>
        </a:p>
      </dsp:txBody>
      <dsp:txXfrm>
        <a:off x="32665" y="2761768"/>
        <a:ext cx="10515558" cy="603820"/>
      </dsp:txXfrm>
    </dsp:sp>
    <dsp:sp modelId="{4777FD8E-1D12-41A2-882E-870254A0C92A}">
      <dsp:nvSpPr>
        <dsp:cNvPr id="0" name=""/>
        <dsp:cNvSpPr/>
      </dsp:nvSpPr>
      <dsp:spPr>
        <a:xfrm>
          <a:off x="0" y="3410924"/>
          <a:ext cx="10580888" cy="66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Yhtiön siirtäminen jatkajalle sujuvampaa, kun tuotantosopimukset ja muut vastaavat ovat yhtiön nimissä.</a:t>
          </a:r>
          <a:endParaRPr lang="en-US" sz="2000" kern="1200" dirty="0"/>
        </a:p>
      </dsp:txBody>
      <dsp:txXfrm>
        <a:off x="32665" y="3443589"/>
        <a:ext cx="10515558" cy="60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30E0-AFF4-474B-B187-4EDE92292C0E}">
      <dsp:nvSpPr>
        <dsp:cNvPr id="0" name=""/>
        <dsp:cNvSpPr/>
      </dsp:nvSpPr>
      <dsp:spPr>
        <a:xfrm>
          <a:off x="0" y="43666"/>
          <a:ext cx="10580888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Tulee oppia, että osakeyhtiön rahoja ei voi käyttää kuin omiaan.</a:t>
          </a:r>
          <a:endParaRPr lang="en-US" sz="2000" kern="1200" dirty="0"/>
        </a:p>
      </dsp:txBody>
      <dsp:txXfrm>
        <a:off x="34726" y="78392"/>
        <a:ext cx="10511436" cy="641908"/>
      </dsp:txXfrm>
    </dsp:sp>
    <dsp:sp modelId="{2336C23C-A0D4-4C8C-B148-19DEF3156ACE}">
      <dsp:nvSpPr>
        <dsp:cNvPr id="0" name=""/>
        <dsp:cNvSpPr/>
      </dsp:nvSpPr>
      <dsp:spPr>
        <a:xfrm>
          <a:off x="0" y="864466"/>
          <a:ext cx="10580888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Yhtiön hallinnointi byrokraattisempaa (täysi ymmärrys vie aikaa). </a:t>
          </a:r>
          <a:endParaRPr lang="en-US" sz="2000" kern="1200" dirty="0"/>
        </a:p>
      </dsp:txBody>
      <dsp:txXfrm>
        <a:off x="34726" y="899192"/>
        <a:ext cx="10511436" cy="641908"/>
      </dsp:txXfrm>
    </dsp:sp>
    <dsp:sp modelId="{7F2EBDC7-FA8F-41D3-873D-A25CF15B9A45}">
      <dsp:nvSpPr>
        <dsp:cNvPr id="0" name=""/>
        <dsp:cNvSpPr/>
      </dsp:nvSpPr>
      <dsp:spPr>
        <a:xfrm>
          <a:off x="0" y="1685266"/>
          <a:ext cx="10580888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Aluksi varoja yhtiöstä saa nostettua vain palkkana tai </a:t>
          </a:r>
          <a:r>
            <a:rPr lang="fi-FI" sz="2000" kern="1200" baseline="0" dirty="0" err="1"/>
            <a:t>svop</a:t>
          </a:r>
          <a:r>
            <a:rPr lang="fi-FI" sz="2000" kern="1200" baseline="0" dirty="0"/>
            <a:t>-nostona. </a:t>
          </a:r>
          <a:endParaRPr lang="en-US" sz="2000" kern="1200" dirty="0"/>
        </a:p>
      </dsp:txBody>
      <dsp:txXfrm>
        <a:off x="34726" y="1719992"/>
        <a:ext cx="10511436" cy="641908"/>
      </dsp:txXfrm>
    </dsp:sp>
    <dsp:sp modelId="{8551ABBB-4D73-4B6E-ADCE-30F620E57EAA}">
      <dsp:nvSpPr>
        <dsp:cNvPr id="0" name=""/>
        <dsp:cNvSpPr/>
      </dsp:nvSpPr>
      <dsp:spPr>
        <a:xfrm>
          <a:off x="0" y="2506067"/>
          <a:ext cx="10580888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Kirjanpidolliset muutokset ja taseen ymmärrys vievät aikaa. </a:t>
          </a:r>
          <a:endParaRPr lang="en-US" sz="2000" kern="1200" dirty="0"/>
        </a:p>
      </dsp:txBody>
      <dsp:txXfrm>
        <a:off x="34726" y="2540793"/>
        <a:ext cx="10511436" cy="641908"/>
      </dsp:txXfrm>
    </dsp:sp>
    <dsp:sp modelId="{C9C46049-B523-41A2-B315-AB70F24C6C9E}">
      <dsp:nvSpPr>
        <dsp:cNvPr id="0" name=""/>
        <dsp:cNvSpPr/>
      </dsp:nvSpPr>
      <dsp:spPr>
        <a:xfrm>
          <a:off x="0" y="3326867"/>
          <a:ext cx="10580888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Viimeinen yritysmuoto eli ei ole paluuta vanhaan. </a:t>
          </a:r>
          <a:endParaRPr lang="en-US" sz="2000" kern="1200" dirty="0"/>
        </a:p>
      </dsp:txBody>
      <dsp:txXfrm>
        <a:off x="34726" y="3361593"/>
        <a:ext cx="10511436" cy="641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1C234-E792-4354-9519-751206F79857}">
      <dsp:nvSpPr>
        <dsp:cNvPr id="0" name=""/>
        <dsp:cNvSpPr/>
      </dsp:nvSpPr>
      <dsp:spPr>
        <a:xfrm rot="5400000">
          <a:off x="6668822" y="-2726163"/>
          <a:ext cx="1052363" cy="67717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Tarkastellaan muodostuvaa tasetta ja mahdollista verosäästöä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Olisiko yhtiöittäminen mahdollista ja järkevää  </a:t>
          </a:r>
          <a:endParaRPr lang="en-US" sz="2000" kern="1200" dirty="0"/>
        </a:p>
      </dsp:txBody>
      <dsp:txXfrm rot="-5400000">
        <a:off x="3809120" y="184911"/>
        <a:ext cx="6720396" cy="949619"/>
      </dsp:txXfrm>
    </dsp:sp>
    <dsp:sp modelId="{83DE4FF0-F81A-491E-9C8C-09AE6253F47F}">
      <dsp:nvSpPr>
        <dsp:cNvPr id="0" name=""/>
        <dsp:cNvSpPr/>
      </dsp:nvSpPr>
      <dsp:spPr>
        <a:xfrm>
          <a:off x="0" y="1993"/>
          <a:ext cx="3809119" cy="13154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Esiselvitys </a:t>
          </a:r>
          <a:endParaRPr lang="en-US" sz="2000" kern="1200" dirty="0"/>
        </a:p>
      </dsp:txBody>
      <dsp:txXfrm>
        <a:off x="64215" y="66208"/>
        <a:ext cx="3680689" cy="1187024"/>
      </dsp:txXfrm>
    </dsp:sp>
    <dsp:sp modelId="{38A36006-7AEC-4A2C-BCFA-01145D78FEF7}">
      <dsp:nvSpPr>
        <dsp:cNvPr id="0" name=""/>
        <dsp:cNvSpPr/>
      </dsp:nvSpPr>
      <dsp:spPr>
        <a:xfrm rot="5400000">
          <a:off x="6668822" y="-1344937"/>
          <a:ext cx="1052363" cy="67717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Verohallintoon, käsittelyaika 1-6kk, hinta 2 210 €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 err="1"/>
            <a:t>Elylle</a:t>
          </a:r>
          <a:r>
            <a:rPr lang="fi-FI" sz="2000" kern="1200" dirty="0"/>
            <a:t>, käsittelyaika 1-2kk</a:t>
          </a:r>
          <a:endParaRPr lang="en-US" sz="2000" kern="1200" dirty="0"/>
        </a:p>
      </dsp:txBody>
      <dsp:txXfrm rot="-5400000">
        <a:off x="3809120" y="1566137"/>
        <a:ext cx="6720396" cy="949619"/>
      </dsp:txXfrm>
    </dsp:sp>
    <dsp:sp modelId="{E94A16C1-F04D-4C59-ABDF-C067215D2D34}">
      <dsp:nvSpPr>
        <dsp:cNvPr id="0" name=""/>
        <dsp:cNvSpPr/>
      </dsp:nvSpPr>
      <dsp:spPr>
        <a:xfrm>
          <a:off x="0" y="1383219"/>
          <a:ext cx="3809119" cy="13154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Ennakkoratkaisuhakemukset</a:t>
          </a:r>
          <a:endParaRPr lang="en-US" sz="2000" kern="1200"/>
        </a:p>
      </dsp:txBody>
      <dsp:txXfrm>
        <a:off x="64215" y="1447434"/>
        <a:ext cx="3680689" cy="1187024"/>
      </dsp:txXfrm>
    </dsp:sp>
    <dsp:sp modelId="{813B20A2-2295-4EA2-AF3D-FFB346102E93}">
      <dsp:nvSpPr>
        <dsp:cNvPr id="0" name=""/>
        <dsp:cNvSpPr/>
      </dsp:nvSpPr>
      <dsp:spPr>
        <a:xfrm rot="5400000">
          <a:off x="6668822" y="36289"/>
          <a:ext cx="1052363" cy="67717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Prh:lle, kaupparekisterimerkintä 1,5-2kk kuluessa, hinta 370 €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Yhtiö astuu voimaan kaupparekisterimerkinnästä </a:t>
          </a:r>
          <a:endParaRPr lang="en-US" sz="2000" kern="1200"/>
        </a:p>
      </dsp:txBody>
      <dsp:txXfrm rot="-5400000">
        <a:off x="3809120" y="2947363"/>
        <a:ext cx="6720396" cy="949619"/>
      </dsp:txXfrm>
    </dsp:sp>
    <dsp:sp modelId="{CFB5D4B4-7995-4806-AC9B-939AF6453927}">
      <dsp:nvSpPr>
        <dsp:cNvPr id="0" name=""/>
        <dsp:cNvSpPr/>
      </dsp:nvSpPr>
      <dsp:spPr>
        <a:xfrm>
          <a:off x="0" y="2764446"/>
          <a:ext cx="3809119" cy="13154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Yhtiöittäminen </a:t>
          </a:r>
          <a:endParaRPr lang="en-US" sz="2000" kern="1200"/>
        </a:p>
      </dsp:txBody>
      <dsp:txXfrm>
        <a:off x="64215" y="2828661"/>
        <a:ext cx="3680689" cy="1187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4FD9-9943-4A2B-A022-447687BE47C1}">
      <dsp:nvSpPr>
        <dsp:cNvPr id="0" name=""/>
        <dsp:cNvSpPr/>
      </dsp:nvSpPr>
      <dsp:spPr>
        <a:xfrm>
          <a:off x="0" y="48671"/>
          <a:ext cx="10582275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baseline="0" dirty="0"/>
            <a:t>Rahoittajan hyväksyntä yhtiölle oltava </a:t>
          </a:r>
          <a:endParaRPr lang="en-US" sz="3100" kern="1200" dirty="0"/>
        </a:p>
      </dsp:txBody>
      <dsp:txXfrm>
        <a:off x="35411" y="84082"/>
        <a:ext cx="10511453" cy="654577"/>
      </dsp:txXfrm>
    </dsp:sp>
    <dsp:sp modelId="{AAE3DFDC-26A1-4461-851B-847EC5FEFD4A}">
      <dsp:nvSpPr>
        <dsp:cNvPr id="0" name=""/>
        <dsp:cNvSpPr/>
      </dsp:nvSpPr>
      <dsp:spPr>
        <a:xfrm>
          <a:off x="0" y="863351"/>
          <a:ext cx="10582275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baseline="0" dirty="0"/>
            <a:t>Yksityistalouden rahoituksen suunnittelu</a:t>
          </a:r>
          <a:endParaRPr lang="en-US" sz="3100" kern="1200" dirty="0"/>
        </a:p>
      </dsp:txBody>
      <dsp:txXfrm>
        <a:off x="35411" y="898762"/>
        <a:ext cx="10511453" cy="654577"/>
      </dsp:txXfrm>
    </dsp:sp>
    <dsp:sp modelId="{BAE24D77-35E9-438B-8BA0-87986C21BA8A}">
      <dsp:nvSpPr>
        <dsp:cNvPr id="0" name=""/>
        <dsp:cNvSpPr/>
      </dsp:nvSpPr>
      <dsp:spPr>
        <a:xfrm>
          <a:off x="0" y="1678031"/>
          <a:ext cx="10582275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baseline="0" dirty="0"/>
            <a:t>Kiinteistöjen yhdistelyt </a:t>
          </a:r>
          <a:endParaRPr lang="en-US" sz="3100" kern="1200" dirty="0"/>
        </a:p>
      </dsp:txBody>
      <dsp:txXfrm>
        <a:off x="35411" y="1713442"/>
        <a:ext cx="10511453" cy="654577"/>
      </dsp:txXfrm>
    </dsp:sp>
    <dsp:sp modelId="{790A85FB-517C-4A7D-A303-9B1E3140BD12}">
      <dsp:nvSpPr>
        <dsp:cNvPr id="0" name=""/>
        <dsp:cNvSpPr/>
      </dsp:nvSpPr>
      <dsp:spPr>
        <a:xfrm>
          <a:off x="0" y="2492711"/>
          <a:ext cx="10582275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baseline="0" dirty="0"/>
            <a:t>Mahdollisten lohkomisien pohdinta, mm. asuinrakennus</a:t>
          </a:r>
          <a:endParaRPr lang="en-US" sz="3100" kern="1200" dirty="0"/>
        </a:p>
      </dsp:txBody>
      <dsp:txXfrm>
        <a:off x="35411" y="2528122"/>
        <a:ext cx="10511453" cy="654577"/>
      </dsp:txXfrm>
    </dsp:sp>
    <dsp:sp modelId="{48C6E620-EA3C-4DB7-A387-2BE523EFD8F0}">
      <dsp:nvSpPr>
        <dsp:cNvPr id="0" name=""/>
        <dsp:cNvSpPr/>
      </dsp:nvSpPr>
      <dsp:spPr>
        <a:xfrm>
          <a:off x="0" y="3307391"/>
          <a:ext cx="10582275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baseline="0" dirty="0"/>
            <a:t>Käyttämättömät metsävähennyspohjat käyttöön  </a:t>
          </a:r>
          <a:endParaRPr lang="en-US" sz="3100" kern="1200" dirty="0"/>
        </a:p>
      </dsp:txBody>
      <dsp:txXfrm>
        <a:off x="35411" y="3342802"/>
        <a:ext cx="10511453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2BBEFD-3DCD-447F-A4C3-D88D3CCB0028}" type="datetime1">
              <a:rPr lang="fi-FI" smtClean="0"/>
              <a:t>20.11.2025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706342-55CD-4F55-9921-27DD6E1BA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72FE-5D14-4C57-8BBD-EE3E8A5DE779}" type="datetime1">
              <a:rPr lang="fi-FI" smtClean="0"/>
              <a:pPr/>
              <a:t>20.11.2025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C86772-94DE-41DD-845F-738AE05EE90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078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21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2040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28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0333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33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946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174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970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238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016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9408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616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18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202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0C86772-94DE-41DD-845F-738AE05EE900}" type="slidenum">
              <a:rPr lang="fi-FI" noProof="0" smtClean="0"/>
              <a:t>20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53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673" y="2891118"/>
            <a:ext cx="9278471" cy="1680882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673" y="55545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05771F-1992-4F6E-B1B0-2CF4A13F5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905" y="1870039"/>
            <a:ext cx="4805448" cy="1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n asian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417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17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F76B399A-F991-43E9-ACD8-BEE6C345D7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17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13" name="Kuvan paikkamerkki 9">
            <a:extLst>
              <a:ext uri="{FF2B5EF4-FFF2-40B4-BE49-F238E27FC236}">
                <a16:creationId xmlns:a16="http://schemas.microsoft.com/office/drawing/2014/main" id="{B1EB9900-27EA-4146-A3BC-990DAA7362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8231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64FE9303-BBC0-4C8D-B7AB-5CD3E76A981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2046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9" name="Kuvan paikkamerkki 9">
            <a:extLst>
              <a:ext uri="{FF2B5EF4-FFF2-40B4-BE49-F238E27FC236}">
                <a16:creationId xmlns:a16="http://schemas.microsoft.com/office/drawing/2014/main" id="{3BE0235D-B66F-4F0B-A4C1-5F7D63C93E9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5860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BAEB62B2-AB9D-4C99-A3AC-FBFE7BB4FB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231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5" name="Tekstin paikkamerkki 17">
            <a:extLst>
              <a:ext uri="{FF2B5EF4-FFF2-40B4-BE49-F238E27FC236}">
                <a16:creationId xmlns:a16="http://schemas.microsoft.com/office/drawing/2014/main" id="{FB17243F-E9EB-4871-BD71-6F1AEC3160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159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7" name="Tekstin paikkamerkki 17">
            <a:extLst>
              <a:ext uri="{FF2B5EF4-FFF2-40B4-BE49-F238E27FC236}">
                <a16:creationId xmlns:a16="http://schemas.microsoft.com/office/drawing/2014/main" id="{06945F11-820D-4BA7-A1FB-0EA39C3330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860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4170" y="300045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C5D5741-1A31-4335-ADC1-A00A121957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231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1" name="Tekstin paikkamerkki 17">
            <a:extLst>
              <a:ext uri="{FF2B5EF4-FFF2-40B4-BE49-F238E27FC236}">
                <a16:creationId xmlns:a16="http://schemas.microsoft.com/office/drawing/2014/main" id="{69348953-D8F6-44EA-8DEF-591A9A879D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159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04920108-C785-4069-8663-6D71B61D95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860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FD359C16-D15D-431F-ACE1-6ABC964A9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554FB2F-FCC8-ED01-91E7-2BAB816F2384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2434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0564389F-A6BB-46DE-8DE4-5C7923BB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4870" y="6355975"/>
            <a:ext cx="1437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FF680F3-E347-4F21-80B2-01FBA18E5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D268748-0246-EF17-FA0F-E1F3772757A0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361877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A5A6E720-0305-4C40-B01A-9137C99E4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5357" y="6355975"/>
            <a:ext cx="151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3A12F332-C500-4B2C-9B1B-B6576FED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2C7AB0E-CA7F-B38D-200F-00B07B7C3F85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250771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AA64C7A-2AB8-46E1-BD83-10E29C6C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6148" y="6355975"/>
            <a:ext cx="1646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E5B6D20-FAAC-443D-A92B-5C890A24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9067F50-EE65-4745-7FD8-8D5335AE87C9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48409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521D739-B5DE-440A-9FD1-9BA9A339A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6026" y="6355975"/>
            <a:ext cx="162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463F8ED-A514-4825-9529-7D24EE75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1209EFD-45BB-40CA-9044-4F0861114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6749B5F-D4ED-C0B8-F68C-0DFC6FB6D767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378693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ja puheku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56F99A-8BD5-436A-99F5-70E6520D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851AA4-3343-43B2-9840-C407AEEC7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D5F29FEA-9D9E-47F6-8474-63A5177BD9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600200"/>
            <a:ext cx="5109733" cy="398417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3800" b="1" i="0" cap="none" spc="10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  <p:sp>
        <p:nvSpPr>
          <p:cNvPr id="15" name="Vuokaaviosymboli: Liitin 8">
            <a:extLst>
              <a:ext uri="{FF2B5EF4-FFF2-40B4-BE49-F238E27FC236}">
                <a16:creationId xmlns:a16="http://schemas.microsoft.com/office/drawing/2014/main" id="{61C2C490-AA8B-459A-8C65-2C15E5A475BD}"/>
              </a:ext>
            </a:extLst>
          </p:cNvPr>
          <p:cNvSpPr/>
          <p:nvPr userDrawn="1"/>
        </p:nvSpPr>
        <p:spPr>
          <a:xfrm rot="265236">
            <a:off x="7810840" y="400378"/>
            <a:ext cx="2996385" cy="3333832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EA7C5423-2033-4322-89BE-FE3E29167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09213" y="1195294"/>
            <a:ext cx="2346035" cy="257235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7" name="Vuokaaviosymboli: Liitin 8">
            <a:extLst>
              <a:ext uri="{FF2B5EF4-FFF2-40B4-BE49-F238E27FC236}">
                <a16:creationId xmlns:a16="http://schemas.microsoft.com/office/drawing/2014/main" id="{67181D87-DAB7-4317-8635-9C67848914F5}"/>
              </a:ext>
            </a:extLst>
          </p:cNvPr>
          <p:cNvSpPr/>
          <p:nvPr userDrawn="1"/>
        </p:nvSpPr>
        <p:spPr>
          <a:xfrm rot="3363235">
            <a:off x="9061815" y="3424413"/>
            <a:ext cx="2383121" cy="2651503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6BD46230-BD12-472A-9BC8-2323310F2E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67053" y="4175097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9EC6A38F-D989-4003-B899-F7F97FA3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5248" y="6355975"/>
            <a:ext cx="1517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1D277C6-2403-4501-B2BF-1F7D0DB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A3C8E07-59A9-BA39-1489-0EB2ECEDD264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383318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_nostoteksti ja puheku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56F99A-8BD5-436A-99F5-70E6520D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851AA4-3343-43B2-9840-C407AEEC7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D5F29FEA-9D9E-47F6-8474-63A5177BD9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600200"/>
            <a:ext cx="5109733" cy="398417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3800" b="1" i="0" cap="none" spc="10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  <p:sp>
        <p:nvSpPr>
          <p:cNvPr id="15" name="Vuokaaviosymboli: Liitin 8">
            <a:extLst>
              <a:ext uri="{FF2B5EF4-FFF2-40B4-BE49-F238E27FC236}">
                <a16:creationId xmlns:a16="http://schemas.microsoft.com/office/drawing/2014/main" id="{61C2C490-AA8B-459A-8C65-2C15E5A475BD}"/>
              </a:ext>
            </a:extLst>
          </p:cNvPr>
          <p:cNvSpPr/>
          <p:nvPr userDrawn="1"/>
        </p:nvSpPr>
        <p:spPr>
          <a:xfrm rot="265236">
            <a:off x="7810840" y="400378"/>
            <a:ext cx="2996385" cy="3333832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EA7C5423-2033-4322-89BE-FE3E29167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09213" y="1195294"/>
            <a:ext cx="2346035" cy="257235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7" name="Vuokaaviosymboli: Liitin 8">
            <a:extLst>
              <a:ext uri="{FF2B5EF4-FFF2-40B4-BE49-F238E27FC236}">
                <a16:creationId xmlns:a16="http://schemas.microsoft.com/office/drawing/2014/main" id="{67181D87-DAB7-4317-8635-9C67848914F5}"/>
              </a:ext>
            </a:extLst>
          </p:cNvPr>
          <p:cNvSpPr/>
          <p:nvPr userDrawn="1"/>
        </p:nvSpPr>
        <p:spPr>
          <a:xfrm rot="3363235">
            <a:off x="9061815" y="3424413"/>
            <a:ext cx="2383121" cy="2651503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6BD46230-BD12-472A-9BC8-2323310F2E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67053" y="4175097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9EC6A38F-D989-4003-B899-F7F97FA3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5248" y="6355975"/>
            <a:ext cx="1517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1D277C6-2403-4501-B2BF-1F7D0DB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A3C8E07-59A9-BA39-1489-0EB2ECEDD264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E3E66C5-9509-C995-2F53-C26274A6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0611" y="3794866"/>
            <a:ext cx="3312407" cy="11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 ja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257033"/>
            <a:ext cx="11255828" cy="118746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6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999ED6E-94D0-A628-3EE8-2663E71C62E7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64634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_tyhjä logolla ja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999ED6E-94D0-A628-3EE8-2663E71C62E7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55A1DC9-9390-FDEC-9385-253402B1DF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984" y="578160"/>
            <a:ext cx="3735350" cy="1305512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2E944DB-988B-42F4-0096-8A672BDDE0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5984" y="2020712"/>
            <a:ext cx="10779616" cy="38608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0620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tumma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163FCA02-4A63-4E21-840C-49CC3B442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9686DF0-DE51-97AF-3BF1-8129480D712A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8579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673" y="3429000"/>
            <a:ext cx="9278471" cy="1680882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673" y="55545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FB4D38D-50C8-45DD-49CA-A2E0A5466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673" y="1433902"/>
            <a:ext cx="6574094" cy="22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6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_välidia tumma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163FCA02-4A63-4E21-840C-49CC3B442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06711" y="3605171"/>
            <a:ext cx="9422746" cy="203549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600" b="1" i="0" cap="none" spc="1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9686DF0-DE51-97AF-3BF1-8129480D712A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C7D590D-4F83-0547-41D9-3481FE5EA2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1488" y="1246664"/>
            <a:ext cx="5030156" cy="19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skivihreä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081257A-5ADA-3784-BF66-846AB458D312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2360101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F86EFE-6995-49D9-8D3E-D23B94161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66ABB4-2FCB-4C10-8A24-D81CED9FD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AEEF866-218A-CF2D-F894-622C0412AA4C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11688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7EA0472-8280-47AF-9A32-48A4D3228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6CC002A-2AA0-4AC8-90E9-140BB514E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034166D-F3EB-D00C-5D86-F84B838F0D83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2528174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839686"/>
            <a:ext cx="10580888" cy="419122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3241" y="6355976"/>
            <a:ext cx="393968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4504" y="6355975"/>
            <a:ext cx="137775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3D2355E-E825-414A-8D7A-83BEDBB034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62B4F11C-7A03-4B3A-AE2A-DAD235E8C3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3862" y="871075"/>
            <a:ext cx="10272088" cy="740456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E0196CE-7B8C-AC97-F694-42B498894321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3962895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aale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1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5555" y="1763487"/>
            <a:ext cx="10580888" cy="408189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2083" y="6355976"/>
            <a:ext cx="380598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19835" y="6355975"/>
            <a:ext cx="1352422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EFC3B404-FFCA-4F98-B735-70930732FB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5555" y="839439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A8C1C05-3D3C-7918-AA7C-3F27EC1800E6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636588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dia ja kolme palsta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7">
            <a:extLst>
              <a:ext uri="{FF2B5EF4-FFF2-40B4-BE49-F238E27FC236}">
                <a16:creationId xmlns:a16="http://schemas.microsoft.com/office/drawing/2014/main" id="{4CD509E6-3210-4BEC-B28E-BFF3CBD21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92" y="1796143"/>
            <a:ext cx="7354593" cy="399505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EB9BDF-11CB-4EA0-B2E4-1CD82B6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940558-56C3-4F42-A159-12BF887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2450" y="6355976"/>
            <a:ext cx="375083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091AB6-67A9-4FEE-98C9-495A1CCB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5175" y="6355975"/>
            <a:ext cx="1487082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52D370C2-76E7-4987-ABA3-93770A0F77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27" y="1077240"/>
            <a:ext cx="7354594" cy="718903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 tähän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6FC9468-C064-4402-BC5B-4C0A53259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0AEF788-C3A5-4161-9808-4C4AAB9D65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52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3" name="Kuvan paikkamerkki 7">
            <a:extLst>
              <a:ext uri="{FF2B5EF4-FFF2-40B4-BE49-F238E27FC236}">
                <a16:creationId xmlns:a16="http://schemas.microsoft.com/office/drawing/2014/main" id="{D98A24F9-2897-4F28-B142-274DD1456F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1536" y="1218755"/>
            <a:ext cx="3454919" cy="2210245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5" name="Kuvan paikkamerkki 7">
            <a:extLst>
              <a:ext uri="{FF2B5EF4-FFF2-40B4-BE49-F238E27FC236}">
                <a16:creationId xmlns:a16="http://schemas.microsoft.com/office/drawing/2014/main" id="{C5C697C3-0AAF-4157-87C4-E94BBA865B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31537" y="3570515"/>
            <a:ext cx="3454920" cy="2220686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D00F145-E5BB-A11C-24BB-91AF427B09A6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392457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ekka, taivas, ulkokäyttöön tarkoitettu esine&#10;&#10;Kuvaus luotu automaattisesti">
            <a:extLst>
              <a:ext uri="{FF2B5EF4-FFF2-40B4-BE49-F238E27FC236}">
                <a16:creationId xmlns:a16="http://schemas.microsoft.com/office/drawing/2014/main" id="{146A2B5C-5D67-4653-B6CA-F25998C1A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95" y="-488237"/>
            <a:ext cx="12171605" cy="7821365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41487" y="4249271"/>
            <a:ext cx="8460983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0" name="Kuvan paikkamerkki 40">
            <a:extLst>
              <a:ext uri="{FF2B5EF4-FFF2-40B4-BE49-F238E27FC236}">
                <a16:creationId xmlns:a16="http://schemas.microsoft.com/office/drawing/2014/main" id="{6EC69747-7C14-4582-A711-CBA399050E9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245583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845B0F0F-9984-4E6C-9948-1B711734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9143" y="1816534"/>
            <a:ext cx="4648200" cy="247105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7200" b="1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Kiitos!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156BB27-2C3B-46D5-B24D-93D682A36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673" y="1947162"/>
            <a:ext cx="4554070" cy="1175766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A226FDD-CCC0-4218-B2A1-20021C62D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848" y="5883200"/>
            <a:ext cx="10290108" cy="844978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8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esim. 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1744276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N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A674C-8414-BC2D-59AB-FE2E19D88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867" y="2889956"/>
            <a:ext cx="12225867" cy="9022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B9E9B7-C2CC-2B27-6274-2D77002B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56" y="4042305"/>
            <a:ext cx="1217224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3D96FB6-5828-BA89-BE24-42F20B43C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779" y="-195522"/>
            <a:ext cx="4364377" cy="3085478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C3F6789-388C-AA18-B4EE-34CE2DE9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8D5695D1-D5F5-AFB6-5EB8-F2D24E63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15" name="Dian numeron paikkamerkki 6">
            <a:extLst>
              <a:ext uri="{FF2B5EF4-FFF2-40B4-BE49-F238E27FC236}">
                <a16:creationId xmlns:a16="http://schemas.microsoft.com/office/drawing/2014/main" id="{EE70862D-4531-5D8C-C745-6CD8D1A9E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3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a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9BD0D9D-6795-4D20-86AC-9EB16FBBA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446"/>
          <a:stretch/>
        </p:blipFill>
        <p:spPr>
          <a:xfrm>
            <a:off x="-1" y="2599645"/>
            <a:ext cx="8479971" cy="427173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4654" y="1134559"/>
            <a:ext cx="2398890" cy="241556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3148" y="1223929"/>
            <a:ext cx="5939052" cy="36708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2200" b="0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0" name="Tekstin paikkamerkki 12">
            <a:extLst>
              <a:ext uri="{FF2B5EF4-FFF2-40B4-BE49-F238E27FC236}">
                <a16:creationId xmlns:a16="http://schemas.microsoft.com/office/drawing/2014/main" id="{25CB969F-5812-483B-A080-2E31D4803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3148" y="1632856"/>
            <a:ext cx="7071166" cy="288471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0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esittelytekstiä napsauttamalla</a:t>
            </a:r>
          </a:p>
        </p:txBody>
      </p:sp>
      <p:sp>
        <p:nvSpPr>
          <p:cNvPr id="28" name="Tekstin paikkamerkki 12">
            <a:extLst>
              <a:ext uri="{FF2B5EF4-FFF2-40B4-BE49-F238E27FC236}">
                <a16:creationId xmlns:a16="http://schemas.microsoft.com/office/drawing/2014/main" id="{4E3E204E-7378-4E44-BC30-BE15208E8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068" y="6129090"/>
            <a:ext cx="7159510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5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esim. #onnistummeyhdessä</a:t>
            </a:r>
          </a:p>
        </p:txBody>
      </p:sp>
      <p:sp>
        <p:nvSpPr>
          <p:cNvPr id="29" name="Tekstin paikkamerkki 12">
            <a:extLst>
              <a:ext uri="{FF2B5EF4-FFF2-40B4-BE49-F238E27FC236}">
                <a16:creationId xmlns:a16="http://schemas.microsoft.com/office/drawing/2014/main" id="{BE1ED050-A4E9-43B2-AD7D-15334D70C0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0518" y="4794584"/>
            <a:ext cx="6061669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napsauttamalla, </a:t>
            </a:r>
            <a:r>
              <a:rPr lang="fi-FI" noProof="0" dirty="0" err="1"/>
              <a:t>esim</a:t>
            </a:r>
            <a:r>
              <a:rPr lang="fi-FI" noProof="0" dirty="0"/>
              <a:t> yhteystietoja</a:t>
            </a:r>
          </a:p>
        </p:txBody>
      </p:sp>
    </p:spTree>
    <p:extLst>
      <p:ext uri="{BB962C8B-B14F-4D97-AF65-F5344CB8AC3E}">
        <p14:creationId xmlns:p14="http://schemas.microsoft.com/office/powerpoint/2010/main" val="1431176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KN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FDC6E-352F-E8A3-D5F2-45294B67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60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E2201-3FCB-A5AE-6AA7-81DFD23A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4E1664-62AE-ABED-96D7-4908DF2E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394797-E4BB-955B-D5C5-44E1B332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AFA8783-FF7B-7D8F-ED41-CD86AE431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99" y="5957939"/>
            <a:ext cx="3611701" cy="707921"/>
          </a:xfrm>
          <a:prstGeom prst="rect">
            <a:avLst/>
          </a:prstGeom>
        </p:spPr>
      </p:pic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8C7D6498-2336-04C4-72F1-B2E350A34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64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N_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2417E0F2-E2DF-CE7B-3442-832C28ECD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044" y="1128888"/>
            <a:ext cx="5023557" cy="4960761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endParaRPr lang="fi-FI" noProof="0" dirty="0"/>
          </a:p>
          <a:p>
            <a:pPr rtl="0"/>
            <a:endParaRPr lang="fi-FI" noProof="0" dirty="0"/>
          </a:p>
          <a:p>
            <a:pPr rtl="0"/>
            <a:endParaRPr lang="fi-FI" noProof="0" dirty="0"/>
          </a:p>
          <a:p>
            <a:pPr rtl="0"/>
            <a:endParaRPr lang="fi-FI" noProof="0" dirty="0"/>
          </a:p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6CADA5C-5605-FEDA-CECD-9433CBA5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2A9074E-A4EC-F3DF-FA3F-4FF62AB8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56BDE3-9BB0-4C5A-A915-BB631C352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99" y="5957939"/>
            <a:ext cx="3611701" cy="707921"/>
          </a:xfrm>
          <a:prstGeom prst="rect">
            <a:avLst/>
          </a:prstGeom>
        </p:spPr>
      </p:pic>
      <p:sp>
        <p:nvSpPr>
          <p:cNvPr id="12" name="Dian numeron paikkamerkki 6">
            <a:extLst>
              <a:ext uri="{FF2B5EF4-FFF2-40B4-BE49-F238E27FC236}">
                <a16:creationId xmlns:a16="http://schemas.microsoft.com/office/drawing/2014/main" id="{9E8ED097-6800-1C4A-FC4D-527FE37C7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139D622-6226-D00F-85EA-72EAB65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89" y="344159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B64E31E-06FA-AFFD-BF4D-E0B2F119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66" y="1128888"/>
            <a:ext cx="6265334" cy="49607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4112978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KN_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2417E0F2-E2DF-CE7B-3442-832C28ECD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0238" y="1263824"/>
            <a:ext cx="5023557" cy="4516087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endParaRPr lang="fi-FI" noProof="0" dirty="0"/>
          </a:p>
          <a:p>
            <a:pPr rtl="0"/>
            <a:endParaRPr lang="fi-FI" noProof="0" dirty="0"/>
          </a:p>
          <a:p>
            <a:pPr rtl="0"/>
            <a:endParaRPr lang="fi-FI" noProof="0" dirty="0"/>
          </a:p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6CADA5C-5605-FEDA-CECD-9433CBA5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2A9074E-A4EC-F3DF-FA3F-4FF62AB8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56BDE3-9BB0-4C5A-A915-BB631C352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99" y="5957939"/>
            <a:ext cx="3611701" cy="707921"/>
          </a:xfrm>
          <a:prstGeom prst="rect">
            <a:avLst/>
          </a:prstGeom>
        </p:spPr>
      </p:pic>
      <p:sp>
        <p:nvSpPr>
          <p:cNvPr id="12" name="Dian numeron paikkamerkki 6">
            <a:extLst>
              <a:ext uri="{FF2B5EF4-FFF2-40B4-BE49-F238E27FC236}">
                <a16:creationId xmlns:a16="http://schemas.microsoft.com/office/drawing/2014/main" id="{9E8ED097-6800-1C4A-FC4D-527FE37C7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139D622-6226-D00F-85EA-72EAB65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89" y="344159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B64E31E-06FA-AFFD-BF4D-E0B2F119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9" y="1263824"/>
            <a:ext cx="6265334" cy="5048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640631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KN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916710B1-B3AD-92AF-5459-9789467D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547B812-703B-13E9-EAFC-8CC5B7C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D6AB74E-4755-DA3E-D947-AF013F050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99" y="5957939"/>
            <a:ext cx="3611701" cy="707921"/>
          </a:xfrm>
          <a:prstGeom prst="rect">
            <a:avLst/>
          </a:prstGeom>
        </p:spPr>
      </p:pic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BB885544-F370-B10C-BC55-1F99FAEC7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3916F0D-7323-2B9B-91FC-F78B9E88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9379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182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KN_tyhjä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39144E1-62EE-87EE-59C5-FE67D2C5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/>
          <a:p>
            <a:fld id="{F2D8E878-B334-4C88-B6EF-0F85DB5B1B18}" type="datetimeFigureOut">
              <a:rPr lang="fi-FI" smtClean="0"/>
              <a:t>20.11.2025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8B552EB-E01A-E41F-7131-C1400390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F53E4A-7CB7-512B-98CF-5A39F0C1C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99" y="5957939"/>
            <a:ext cx="3611701" cy="707921"/>
          </a:xfrm>
          <a:prstGeom prst="rect">
            <a:avLst/>
          </a:prstGeom>
        </p:spPr>
      </p:pic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308A90E9-6DC4-D954-DAC3-B29F48837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69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208310"/>
            <a:ext cx="10580888" cy="453957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9A518EA-A96B-4C5F-8242-1679CDED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62756"/>
            <a:ext cx="9278471" cy="88302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4F6120F-4FB6-492D-B561-8960D9EBF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63470" y="6355975"/>
            <a:ext cx="1208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8F90187-8FF0-4482-A71C-ACB65D40A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EB1E288-9CB7-913C-F571-B256CD8EA104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2710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kaksi palstaa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17">
            <a:extLst>
              <a:ext uri="{FF2B5EF4-FFF2-40B4-BE49-F238E27FC236}">
                <a16:creationId xmlns:a16="http://schemas.microsoft.com/office/drawing/2014/main" id="{0916AEE1-7FDC-405E-B7F8-C3A7FEBD0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1990360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F8B6E9-9794-42AA-BDE2-2F9DF18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0732ED7-06C7-4957-B178-93CBE527B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143" y="1225791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13182095-103C-4D26-AD9C-FAE1977D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142854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0693AC7-318F-4B20-9F63-2A8396994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9EA428E1-FF67-48D4-84F0-D57E93B659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211" y="1990359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1EB31150-BE21-4982-8A70-AAE15B9A6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211" y="1225790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100832D-4A3D-4D0A-8E4E-727CB98A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4443" y="6355975"/>
            <a:ext cx="1367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51B8EEDC-19E3-47B9-ACB9-6B6860157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5B8DBA8-4C45-07E0-D506-CBD4EF321307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85313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teksti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2600" y="0"/>
            <a:ext cx="66294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84" y="5385858"/>
            <a:ext cx="4920302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8B933EC-BBB7-4AC7-B1C4-94015DEFB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EC78BB22-F18D-4B58-B957-0FD0DF32A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513117"/>
            <a:ext cx="4920302" cy="3777339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4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2C4D3BF-C1EB-4ED8-BA0B-CD9D310CE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84" y="132600"/>
            <a:ext cx="4920302" cy="1345889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E6B9214-8D05-2E8A-6829-932D3B2691FD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123240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ja tekstit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980" y="4648425"/>
            <a:ext cx="4920302" cy="125163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F9DC4D28-B9A5-43FF-8BF5-F29F3391F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696501"/>
            <a:ext cx="4920302" cy="442810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5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A858965-A522-4786-A36F-677D54191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10" y="254145"/>
            <a:ext cx="4920302" cy="1442356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AB6057F0-EAE2-4A87-9760-9A7F89978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4748" y="6355975"/>
            <a:ext cx="1417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4012B35-737E-4713-B7E4-E20CCFD2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700D7AF-22DA-F2D2-C3E3-C61B038523E2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</p:spTree>
    <p:extLst>
      <p:ext uri="{BB962C8B-B14F-4D97-AF65-F5344CB8AC3E}">
        <p14:creationId xmlns:p14="http://schemas.microsoft.com/office/powerpoint/2010/main" val="8874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219" y="5046921"/>
            <a:ext cx="4920302" cy="1077686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68167574-647D-43DE-8F4D-639F3AD7DB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219" y="686440"/>
            <a:ext cx="4764467" cy="2030074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0281DC6-329F-B800-3719-8AD08854E27A}"/>
              </a:ext>
            </a:extLst>
          </p:cNvPr>
          <p:cNvSpPr txBox="1"/>
          <p:nvPr userDrawn="1"/>
        </p:nvSpPr>
        <p:spPr>
          <a:xfrm>
            <a:off x="2459440" y="6300051"/>
            <a:ext cx="511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Euclid Circular B Regular Ita" panose="020B0504000000000000" pitchFamily="34" charset="0"/>
              </a:rPr>
              <a:t>ProAgria Etelä-Pohjanmaa 160 vuotta</a:t>
            </a:r>
          </a:p>
        </p:txBody>
      </p:sp>
      <p:sp>
        <p:nvSpPr>
          <p:cNvPr id="4" name="Kuvan paikkamerkki 40">
            <a:extLst>
              <a:ext uri="{FF2B5EF4-FFF2-40B4-BE49-F238E27FC236}">
                <a16:creationId xmlns:a16="http://schemas.microsoft.com/office/drawing/2014/main" id="{61241315-7C25-FCEF-7E06-2BE114305AA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652001" y="5359852"/>
            <a:ext cx="1799620" cy="583708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38578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013012"/>
            <a:ext cx="4945166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9" name="Kuvan paikkamerkki 40">
            <a:extLst>
              <a:ext uri="{FF2B5EF4-FFF2-40B4-BE49-F238E27FC236}">
                <a16:creationId xmlns:a16="http://schemas.microsoft.com/office/drawing/2014/main" id="{931B3C70-59F6-4CE6-BC68-5037309C60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9194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42C545-ABF3-4111-9C70-0C513622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EA851B-24D4-40F7-88DA-C06AE170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107E50-40B2-4772-B85C-0CC91BEB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4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74" r:id="rId3"/>
    <p:sldLayoutId id="2147483669" r:id="rId4"/>
    <p:sldLayoutId id="2147483660" r:id="rId5"/>
    <p:sldLayoutId id="2147483664" r:id="rId6"/>
    <p:sldLayoutId id="2147483665" r:id="rId7"/>
    <p:sldLayoutId id="2147483666" r:id="rId8"/>
    <p:sldLayoutId id="2147483650" r:id="rId9"/>
    <p:sldLayoutId id="2147483673" r:id="rId10"/>
    <p:sldLayoutId id="2147483675" r:id="rId11"/>
    <p:sldLayoutId id="2147483678" r:id="rId12"/>
    <p:sldLayoutId id="2147483652" r:id="rId13"/>
    <p:sldLayoutId id="2147483679" r:id="rId14"/>
    <p:sldLayoutId id="2147483651" r:id="rId15"/>
    <p:sldLayoutId id="2147483702" r:id="rId16"/>
    <p:sldLayoutId id="2147483676" r:id="rId17"/>
    <p:sldLayoutId id="2147483704" r:id="rId18"/>
    <p:sldLayoutId id="2147483671" r:id="rId19"/>
    <p:sldLayoutId id="2147483703" r:id="rId20"/>
    <p:sldLayoutId id="2147483670" r:id="rId21"/>
    <p:sldLayoutId id="2147483677" r:id="rId22"/>
    <p:sldLayoutId id="2147483680" r:id="rId23"/>
    <p:sldLayoutId id="2147483667" r:id="rId24"/>
    <p:sldLayoutId id="2147483672" r:id="rId25"/>
    <p:sldLayoutId id="2147483661" r:id="rId26"/>
    <p:sldLayoutId id="2147483681" r:id="rId27"/>
    <p:sldLayoutId id="2147483691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5EE0389-E5C2-BD1C-E8A3-9967270DD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311" y="63496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8E878-B334-4C88-B6EF-0F85DB5B1B18}" type="datetimeFigureOut">
              <a:rPr lang="fi-FI" smtClean="0"/>
              <a:pPr/>
              <a:t>20.11.2025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C3511DF-1C4B-6B40-68BA-B2C6E634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0245" y="634964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4F9AF105-6DA0-D71F-972F-7EED3D8BC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4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1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jut.luoma@proagria.fi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42.svg"/><Relationship Id="rId21" Type="http://schemas.openxmlformats.org/officeDocument/2006/relationships/image" Target="../media/image60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EE96AD-A003-966D-C822-EEC0B845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Kasvinviljelytilan yhtiöittäminen – webinaari 20.11.2025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E18041-8E91-65EE-F7F6-4568F3133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Marjut Luoma, Talousasiantuntija, yhtiöittämiset. Kaupanvahvistaja.</a:t>
            </a:r>
          </a:p>
        </p:txBody>
      </p:sp>
    </p:spTree>
    <p:extLst>
      <p:ext uri="{BB962C8B-B14F-4D97-AF65-F5344CB8AC3E}">
        <p14:creationId xmlns:p14="http://schemas.microsoft.com/office/powerpoint/2010/main" val="161428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A91CB9-4B5B-25BF-56F3-3E8D1256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10</a:t>
            </a:fld>
            <a:endParaRPr lang="fi-FI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E52A15-E0B4-652A-EF8B-A5D3E5BB22E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Varojenjako 3/3</a:t>
            </a:r>
          </a:p>
        </p:txBody>
      </p:sp>
      <p:graphicFrame>
        <p:nvGraphicFramePr>
          <p:cNvPr id="5" name="Sisällön paikkamerkki 1">
            <a:extLst>
              <a:ext uri="{FF2B5EF4-FFF2-40B4-BE49-F238E27FC236}">
                <a16:creationId xmlns:a16="http://schemas.microsoft.com/office/drawing/2014/main" id="{D3C34E84-8F29-137D-153C-2A7C2AD5A75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68570190"/>
              </p:ext>
            </p:extLst>
          </p:nvPr>
        </p:nvGraphicFramePr>
        <p:xfrm>
          <a:off x="754063" y="1839913"/>
          <a:ext cx="1058068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5011F294-50D7-658D-1B9A-1DE76E72AABB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Kasvinviljelytilan yhtiöittäminen – webinaari 20.11.2025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4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0E14A4C-4BDB-6CC2-1076-D964307F717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sz="2000" b="0" i="0" u="none" strike="noStrike" baseline="0" dirty="0">
                <a:latin typeface="+mj-lt"/>
              </a:rPr>
              <a:t>Lähipiiritoimet ovat lähipiirin ja yhtiön kesken tapahtuvia liiketoimia. </a:t>
            </a:r>
            <a:endParaRPr lang="fi-FI" sz="20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i-FI" sz="2000" b="0" i="0" u="none" strike="noStrike" baseline="0" dirty="0">
                <a:latin typeface="+mj-lt"/>
              </a:rPr>
              <a:t>Lähipiiritoimien on oltava liiketaloudellisesti hyväksyttäviä. </a:t>
            </a:r>
          </a:p>
          <a:p>
            <a:pPr marL="342900" indent="-342900">
              <a:buFontTx/>
              <a:buChar char="-"/>
            </a:pPr>
            <a:r>
              <a:rPr lang="fi-FI" sz="2000" b="0" i="0" u="none" strike="noStrike" baseline="0" dirty="0">
                <a:latin typeface="+mj-lt"/>
              </a:rPr>
              <a:t>Lähipiiritoimet ovat vastikkeellista yhtiön varojen jakoa.</a:t>
            </a:r>
          </a:p>
          <a:p>
            <a:pPr marL="342900" indent="-342900">
              <a:buFontTx/>
              <a:buChar char="-"/>
            </a:pPr>
            <a:r>
              <a:rPr lang="fi-FI" sz="2000" b="0" i="0" u="none" strike="noStrike" baseline="0" dirty="0">
                <a:latin typeface="+mj-lt"/>
              </a:rPr>
              <a:t>Markkinaehtoperiaatetta tulee noudattaa: Yhtiölle hankitusta palvelusta tai tuotteesta maksetaan markkinahinta. </a:t>
            </a:r>
          </a:p>
          <a:p>
            <a:pPr marL="342900" indent="-342900">
              <a:buFontTx/>
              <a:buChar char="-"/>
            </a:pPr>
            <a:r>
              <a:rPr lang="fi-FI" sz="2000" b="0" i="0" u="none" strike="noStrike" baseline="0" dirty="0">
                <a:latin typeface="+mj-lt"/>
              </a:rPr>
              <a:t>Yhtiö saa itse tuottamastaan tuotteesta tai palvelusta markkinahinnan. </a:t>
            </a:r>
          </a:p>
          <a:p>
            <a:endParaRPr lang="fi-FI" sz="1800" b="0" i="0" u="none" strike="noStrike" baseline="0" dirty="0">
              <a:latin typeface="+mj-lt"/>
            </a:endParaRPr>
          </a:p>
          <a:p>
            <a:r>
              <a:rPr lang="fi-FI" sz="1800" b="0" i="0" u="none" strike="noStrike" baseline="0" dirty="0">
                <a:latin typeface="+mj-lt"/>
              </a:rPr>
              <a:t>Lähipiiriin kuuluu yhtiön osakas, jolla on yli 50 % omistus yhtiön osakkeista, hallituksen jäsen ja varajäsen, toimitusjohtaja sekä toimitusjohtajan sijainen. </a:t>
            </a:r>
          </a:p>
          <a:p>
            <a:r>
              <a:rPr lang="fi-FI" sz="1800" b="0" i="0" u="none" strike="noStrike" baseline="0" dirty="0">
                <a:latin typeface="+mj-lt"/>
              </a:rPr>
              <a:t>Lisäksi edellä mainittujen aviopuoliso, samassa taloudessa asuva avopuoliso, oma ja puolison lapsi, lapsenlapsi, vanhempi sekä isovanhempi. </a:t>
            </a:r>
            <a:endParaRPr lang="fi-FI" dirty="0">
              <a:latin typeface="+mj-lt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D9A07F-8AE6-83A6-0625-9D8C2077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11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B9848D0-8FC4-E7D1-CCA9-98B6B6DEF9C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Lähipiiritoimet </a:t>
            </a:r>
          </a:p>
        </p:txBody>
      </p:sp>
      <p:pic>
        <p:nvPicPr>
          <p:cNvPr id="7" name="Kuva 6" descr="Perhe ja kaksi lasta tasaisella täytöllä">
            <a:extLst>
              <a:ext uri="{FF2B5EF4-FFF2-40B4-BE49-F238E27FC236}">
                <a16:creationId xmlns:a16="http://schemas.microsoft.com/office/drawing/2014/main" id="{E3B4621F-CF52-EC7E-4355-A61105919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8204" y="330994"/>
            <a:ext cx="2057386" cy="2057386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EDC9805E-0F5A-488F-A3EC-76924C8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rgbClr val="FFFFFF"/>
                </a:solidFill>
              </a:rPr>
              <a:t>Kasvinviljelytilan yhtiöittäminen – webinaari 20.11.2025</a:t>
            </a:r>
            <a:endParaRPr lang="fi-FI" sz="9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C00FC97-7753-06CB-A680-F96C12A7E2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409380"/>
            <a:ext cx="8938778" cy="45180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Liiketapahtuma, joka vähentää yhtiön varoja tai lisää velkoja ilman liiketaloudellista perustetta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Omaisuutta tai palvelua myydään alihintaan tai ostettaessa niistä maksetaan ylihintaa.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Velananto velkamarkkinoihin ja olosuhteisiin nähden liian matalalla korolla tai lainaa otetaan liian korkealla korolla.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Rahanarvoisen etuuden saaminen vastikkeetta. Esimerkiksi yhtiön ajoneuvon käyttö ilman autoedun huomiointia.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Saatu liikasuoritus yhtiöltä tai maksettu yksityisiä kuluja yhtiön tililtä.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Epätavalliset luontois- ja henkilökuntaedut.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Lomamatkojen tai muiden vastaavien maksattaminen yhtiöllä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Osingonjako tai sijoitetun vapaan oman pääoman rahastosta tehtävä nosto ilman maksukyvyn tarkastelua.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A56AA7B-AECD-3243-E8B6-E9BCC19A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12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1A2C52-11D9-C029-19B2-C13AB0E1D52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8262" y="509196"/>
            <a:ext cx="10272088" cy="740456"/>
          </a:xfrm>
        </p:spPr>
        <p:txBody>
          <a:bodyPr/>
          <a:lstStyle/>
          <a:p>
            <a:r>
              <a:rPr lang="fi-FI" dirty="0"/>
              <a:t>Laiton varojenjako</a:t>
            </a:r>
          </a:p>
        </p:txBody>
      </p:sp>
      <p:pic>
        <p:nvPicPr>
          <p:cNvPr id="7" name="Kuva 6" descr="Varas ääriviiva">
            <a:extLst>
              <a:ext uri="{FF2B5EF4-FFF2-40B4-BE49-F238E27FC236}">
                <a16:creationId xmlns:a16="http://schemas.microsoft.com/office/drawing/2014/main" id="{6E3C8D7A-8EDE-1EA6-A0F0-5D433E0C0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234" y="1409380"/>
            <a:ext cx="2170356" cy="2170356"/>
          </a:xfrm>
          <a:prstGeom prst="rect">
            <a:avLst/>
          </a:prstGeom>
        </p:spPr>
      </p:pic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E4F325E2-4804-AC45-ECDF-8A24BB11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rgbClr val="FFFFFF"/>
                </a:solidFill>
              </a:rPr>
              <a:t>Kasvinviljelytilan yhtiöittäminen – webinaari 20.11.2025</a:t>
            </a:r>
            <a:endParaRPr lang="fi-FI" sz="9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D6D2F3B-2AF0-2AC8-4A13-B527E62E45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5569" y="1502229"/>
            <a:ext cx="10580888" cy="4081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Sukupolvenvaihdos yhtiömuotoisilla maatalousyrityksillä pystytään pääosin tekemään samoin kuin tavanomaisella maatalousyrityksellä.</a:t>
            </a:r>
          </a:p>
          <a:p>
            <a:pPr marL="1028700" lvl="1" indent="-342900"/>
            <a:r>
              <a:rPr lang="fi-FI" sz="2000" dirty="0"/>
              <a:t>Isona erotuksena se, että omaisuuden sijasta luovutetaan osakkeita. </a:t>
            </a:r>
          </a:p>
          <a:p>
            <a:pPr marL="1028700" lvl="1" indent="-342900"/>
            <a:r>
              <a:rPr lang="fi-FI" sz="2000" dirty="0"/>
              <a:t>Yhtiön varallisuuteen kuuluu harvoin asuinrakennus, joten se ei sisälly samaan kauppaan.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Osakkeiden ostamiseen käytettävä laina </a:t>
            </a:r>
            <a:r>
              <a:rPr lang="fi-FI" sz="2000" dirty="0"/>
              <a:t>on </a:t>
            </a:r>
            <a:r>
              <a:rPr lang="fi-FI" sz="2000" b="1" dirty="0"/>
              <a:t>henkilökohtaista lainaa</a:t>
            </a:r>
            <a:r>
              <a:rPr lang="fi-FI" sz="2000" dirty="0"/>
              <a:t>, joten sen osalta vakuuksien riittävyys täytyy tarkastella etukäteen.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Osakkeiden hankintaan ei ole mahdollista saada korkotukilainaa.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Lahjaveroon on mahdollista saada huojennusta. Varainsiirtovero on 1,5 %.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Luovutusvoitonverovapauteen </a:t>
            </a:r>
            <a:r>
              <a:rPr lang="fi-FI" sz="2000" dirty="0" err="1"/>
              <a:t>väh</a:t>
            </a:r>
            <a:r>
              <a:rPr lang="fi-FI" sz="2000" dirty="0"/>
              <a:t>. 10 v omistusaika ja luovutetaan </a:t>
            </a:r>
            <a:r>
              <a:rPr lang="fi-FI" sz="2000" dirty="0" err="1"/>
              <a:t>väh</a:t>
            </a:r>
            <a:r>
              <a:rPr lang="fi-FI" sz="2000" dirty="0"/>
              <a:t>. 10 % osakkeista sekä luovutuksensaaja on rintaperillinen, sisar, veli, sisarpuoli tai velipuoli.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4BDE26-DCB2-D6BD-F160-34AE1CCF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13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4B956B-D56E-8212-9EFA-EFE9DC2E181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390120"/>
            <a:ext cx="10272088" cy="745380"/>
          </a:xfrm>
        </p:spPr>
        <p:txBody>
          <a:bodyPr/>
          <a:lstStyle/>
          <a:p>
            <a:r>
              <a:rPr lang="fi-FI" dirty="0"/>
              <a:t>Omistusjärjestelyt 1/2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B4B21C0-1238-8333-5B7F-A5E89C8DF22E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37675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074E226-E7C0-98C0-3446-F6BF787385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Osakeyhtiöiden sukupolvenvaihdokset tehdään voimakkaasti lahjaluonteisina, joten luopujan on omana yrittäjyysaikaan tienattava ”sukan varteen”.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Osakeyhtiön on mahdollista ostaa omia osakkeitaan, jolla voidaan saada sukupolvenvaihdoskauppaa edullisemmaksi.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Erilaisilla osakesarjoilla voidaan huomioida sukupolvenvaihdoksen yhteydessä mm. varojenjakoa aiemmilta tilikausilta.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Osakeyhtiön toiminta voidaan myydä myös yrityskauppana ulkopuoliselle.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Lisäksi sulautuminen eli fuusio tai jakautuminen on osa monen osakeyhtiön elinkaarta.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fi-FI" sz="2000" b="1" dirty="0"/>
              <a:t>Omistusjärjestelyissä muistettava aina huomioida eläkevakuutusasiat sekä mahdolliset nuoren viljelijän tuet ja niiden hyödyntäminen.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5399F8-C0FD-247F-A496-0D16658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14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159DE39-3A4F-0ED0-F1AE-628336CE0C2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Omistusjärjestelyt 2/2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E578FF5C-C89B-B1D9-AEF9-545F3BC89517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00119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1">
            <a:extLst>
              <a:ext uri="{FF2B5EF4-FFF2-40B4-BE49-F238E27FC236}">
                <a16:creationId xmlns:a16="http://schemas.microsoft.com/office/drawing/2014/main" id="{1DE4E5F8-542C-BE64-9018-C7B45BD1F0D3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804863" y="1763713"/>
          <a:ext cx="10582275" cy="408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41B3CC7-E61B-F866-62D1-CF6B3264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15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CAE223-79E8-99BC-FB6E-4B19DF8B25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Milloin yhtiöittää? </a:t>
            </a:r>
          </a:p>
        </p:txBody>
      </p: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B017108D-375F-4F84-C13A-94798B3BB804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10084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2A7D7A3-14BC-C82F-D50A-B84934852C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5149" y="1641686"/>
            <a:ext cx="5659547" cy="3925102"/>
          </a:xfrm>
        </p:spPr>
        <p:txBody>
          <a:bodyPr/>
          <a:lstStyle/>
          <a:p>
            <a:pPr marL="1028700" lvl="1" indent="-342900"/>
            <a:endParaRPr lang="fi-FI" dirty="0"/>
          </a:p>
          <a:p>
            <a:pPr marL="285750" indent="-285750">
              <a:buFontTx/>
              <a:buChar char="-"/>
            </a:pPr>
            <a:r>
              <a:rPr lang="fi-FI" sz="2000" dirty="0"/>
              <a:t>Esimerkkinä maatalouden tulos 80 000 € </a:t>
            </a:r>
          </a:p>
          <a:p>
            <a:pPr marL="971550" lvl="1" indent="-285750">
              <a:buFontTx/>
              <a:buChar char="-"/>
            </a:pPr>
            <a:r>
              <a:rPr lang="fi-FI" sz="2000" dirty="0"/>
              <a:t>Verotus ansiotulona 23 103,84 € </a:t>
            </a:r>
          </a:p>
          <a:p>
            <a:pPr marL="971550" lvl="1" indent="-285750">
              <a:buFontTx/>
              <a:buChar char="-"/>
            </a:pPr>
            <a:r>
              <a:rPr lang="fi-FI" sz="2000" dirty="0"/>
              <a:t>Osakeyhtiöllä 16 000 €</a:t>
            </a:r>
          </a:p>
          <a:p>
            <a:pPr marL="971550" lvl="1" indent="-285750">
              <a:buFontTx/>
              <a:buChar char="-"/>
            </a:pPr>
            <a:r>
              <a:rPr lang="fi-FI" sz="2000" b="1" dirty="0"/>
              <a:t>Eli verosäästöä 7 103,84 €/vuosi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Halutaan nostaa palkkaa 30 000 € 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Maksetaan siitä veroa 2 085,78 €</a:t>
            </a:r>
          </a:p>
          <a:p>
            <a:pPr marL="742950" lvl="1" indent="-285750">
              <a:buFontTx/>
              <a:buChar char="-"/>
            </a:pPr>
            <a:r>
              <a:rPr lang="fi-FI" sz="2000" dirty="0"/>
              <a:t>Yhtiön tulos laskee 50 000 €:</a:t>
            </a:r>
            <a:r>
              <a:rPr lang="fi-FI" sz="2000" dirty="0" err="1"/>
              <a:t>oon</a:t>
            </a:r>
            <a:r>
              <a:rPr lang="fi-FI" sz="2000" dirty="0"/>
              <a:t> ja veron määrä on 10 000 € yht. 12 085,78 €. </a:t>
            </a:r>
          </a:p>
          <a:p>
            <a:pPr marL="971550" lvl="1" indent="-285750">
              <a:buFontTx/>
              <a:buChar char="-"/>
            </a:pPr>
            <a:r>
              <a:rPr lang="fi-FI" sz="2000" b="1" dirty="0"/>
              <a:t>Verosäästö 11 018,06 €/vuosi 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Kun huomioidaan lisääntyneet kustannukset niin siten todellinen verosäästö voikin olla useamman tonnin vähemmän. </a:t>
            </a:r>
          </a:p>
          <a:p>
            <a:pPr marL="1028700" lvl="1" indent="-342900"/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FCF56F6-A4E9-F1B0-6C7E-4E311B35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16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C4CEB32-8A1B-33A9-7AD2-5C1AE130F5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11286" y="674850"/>
            <a:ext cx="5484713" cy="745380"/>
          </a:xfrm>
        </p:spPr>
        <p:txBody>
          <a:bodyPr/>
          <a:lstStyle/>
          <a:p>
            <a:r>
              <a:rPr lang="fi-FI" dirty="0"/>
              <a:t>Verotuksellisesta näkökulmasta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534F41-9940-72AD-B966-A4492CBD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44" y="149286"/>
            <a:ext cx="4340799" cy="6303974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B9EB4291-EDC5-D623-0AA4-F562A8F77C65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61732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BC0F5D-4B98-5EFE-BABA-5355C26E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17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96F7155-A8E1-EC36-E89A-40FFC18120F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839439"/>
            <a:ext cx="10272088" cy="745380"/>
          </a:xfrm>
        </p:spPr>
        <p:txBody>
          <a:bodyPr anchor="b">
            <a:normAutofit/>
          </a:bodyPr>
          <a:lstStyle/>
          <a:p>
            <a:r>
              <a:rPr lang="fi-FI"/>
              <a:t>Osakeyhtiön edut ja hyödyt </a:t>
            </a:r>
          </a:p>
        </p:txBody>
      </p:sp>
      <p:graphicFrame>
        <p:nvGraphicFramePr>
          <p:cNvPr id="8" name="Sisällön paikkamerkki 1">
            <a:extLst>
              <a:ext uri="{FF2B5EF4-FFF2-40B4-BE49-F238E27FC236}">
                <a16:creationId xmlns:a16="http://schemas.microsoft.com/office/drawing/2014/main" id="{149B86A0-5B4A-22B7-10E4-DAEF5144BD75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805555" y="1763487"/>
          <a:ext cx="10580888" cy="408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2A709974-9370-8CE2-D3A7-68903C5C4520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13366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AA124A1-B937-7497-C45A-BA70C0B6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18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BA168EE-BDCD-7CAB-53F2-3F4CA6B524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839439"/>
            <a:ext cx="10272088" cy="745380"/>
          </a:xfrm>
        </p:spPr>
        <p:txBody>
          <a:bodyPr anchor="b">
            <a:normAutofit/>
          </a:bodyPr>
          <a:lstStyle/>
          <a:p>
            <a:r>
              <a:rPr lang="fi-FI"/>
              <a:t>Osakeyhtiön haasteet </a:t>
            </a:r>
          </a:p>
        </p:txBody>
      </p:sp>
      <p:graphicFrame>
        <p:nvGraphicFramePr>
          <p:cNvPr id="10" name="Sisällön paikkamerkki 1">
            <a:extLst>
              <a:ext uri="{FF2B5EF4-FFF2-40B4-BE49-F238E27FC236}">
                <a16:creationId xmlns:a16="http://schemas.microsoft.com/office/drawing/2014/main" id="{7435086F-4D66-F07F-208D-E7237872B01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937488047"/>
              </p:ext>
            </p:extLst>
          </p:nvPr>
        </p:nvGraphicFramePr>
        <p:xfrm>
          <a:off x="805555" y="1763487"/>
          <a:ext cx="10580888" cy="408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2066BA83-01FA-BF49-316E-3F0319614AB1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97225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1CE5AD0-45DF-DF35-16C1-2FAC27486EF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Osakeyhtiön perustaminen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B1C8311-F511-6925-BF13-70C049D0D3A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Osakeyhtiö voidaan perustaa </a:t>
            </a:r>
          </a:p>
          <a:p>
            <a:endParaRPr lang="fi-FI" sz="2000" dirty="0"/>
          </a:p>
          <a:p>
            <a:pPr marL="1028700" lvl="1" indent="-342900"/>
            <a:r>
              <a:rPr lang="fi-FI" sz="2000" b="1" dirty="0"/>
              <a:t>Perustamalla uusi osakeyhtiö tyhjästä:</a:t>
            </a:r>
          </a:p>
          <a:p>
            <a:pPr marL="1485900" lvl="2" indent="-342900"/>
            <a:r>
              <a:rPr lang="fi-FI" dirty="0"/>
              <a:t>Nopea perustaa </a:t>
            </a:r>
          </a:p>
          <a:p>
            <a:pPr marL="1485900" lvl="2" indent="-342900"/>
            <a:r>
              <a:rPr lang="fi-FI" dirty="0"/>
              <a:t>Yleistynyt esimerkiksi uusien investointien tekemisen yhteydessä </a:t>
            </a:r>
          </a:p>
          <a:p>
            <a:pPr lvl="2" indent="0">
              <a:buNone/>
            </a:pPr>
            <a:endParaRPr lang="fi-FI" dirty="0"/>
          </a:p>
          <a:p>
            <a:pPr marL="1028700" lvl="1" indent="-342900"/>
            <a:r>
              <a:rPr lang="fi-FI" sz="2000" b="1" dirty="0"/>
              <a:t>Yhtiöittämällä olemassa oleva toiminta:</a:t>
            </a:r>
          </a:p>
          <a:p>
            <a:pPr marL="1485900" lvl="2" indent="-342900"/>
            <a:r>
              <a:rPr lang="fi-FI" dirty="0"/>
              <a:t>Yhtiöittäminen toimintamuodon muutoksella</a:t>
            </a:r>
          </a:p>
          <a:p>
            <a:pPr marL="1485900" lvl="2" indent="-342900"/>
            <a:r>
              <a:rPr lang="fi-FI" dirty="0"/>
              <a:t>Perustaminen pidempi prosessi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812B0A-A682-0B77-C4FA-5B3FA90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19</a:t>
            </a:fld>
            <a:endParaRPr lang="fi-FI" noProof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962F3CE3-A84A-4518-0939-0636EC806C53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429395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henkilö, Ihmisen kasvot, hymy, vaate&#10;&#10;Tekoälyn generoima sisältö voi olla virheellistä.">
            <a:extLst>
              <a:ext uri="{FF2B5EF4-FFF2-40B4-BE49-F238E27FC236}">
                <a16:creationId xmlns:a16="http://schemas.microsoft.com/office/drawing/2014/main" id="{FDD2C0CE-6329-23E4-A2BD-918E6C5532A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-3528" t="574" r="-2628" b="23928"/>
          <a:stretch/>
        </p:blipFill>
        <p:spPr>
          <a:xfrm>
            <a:off x="993058" y="1013440"/>
            <a:ext cx="2546555" cy="2415560"/>
          </a:xfr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33CD8B-F238-D442-105F-22D7FC1F3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41064" y="879376"/>
            <a:ext cx="8321040" cy="367086"/>
          </a:xfrm>
        </p:spPr>
        <p:txBody>
          <a:bodyPr/>
          <a:lstStyle/>
          <a:p>
            <a:r>
              <a:rPr lang="fi-FI" sz="1800" dirty="0"/>
              <a:t>Marjut Luoma, Talousasiantuntija, yhtiöittämiset</a:t>
            </a:r>
          </a:p>
          <a:p>
            <a:r>
              <a:rPr lang="fi-FI" sz="1800" dirty="0"/>
              <a:t>Maanmittauslaitoksen määräämä kaupanvahvistaja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373195-C1EE-3EC8-8005-CC0359DC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F45F9B-D428-81EF-3DD1-2F23F8F96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3240" y="1816399"/>
            <a:ext cx="7071166" cy="2884715"/>
          </a:xfrm>
        </p:spPr>
        <p:txBody>
          <a:bodyPr/>
          <a:lstStyle/>
          <a:p>
            <a:r>
              <a:rPr lang="fi-FI" sz="1800" dirty="0"/>
              <a:t>- Yhtiöittämisen suunnittelu ja toteutus </a:t>
            </a:r>
          </a:p>
          <a:p>
            <a:r>
              <a:rPr lang="fi-FI" sz="1800" dirty="0"/>
              <a:t>- Osakeyhtiömuotoisten maatalousyritysten taloushallinto</a:t>
            </a:r>
          </a:p>
          <a:p>
            <a:r>
              <a:rPr lang="fi-FI" sz="1800" dirty="0"/>
              <a:t>- Osakeyhtiöiden sukupolvenvaihdokset ja muut omistusjärjestelyt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BF0826B-A5C1-79D4-5D08-E3532AEAD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#onnistummeyhdessä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DF08D9A-2272-8809-FE93-B987C946D2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Marjut.luoma@proagria.fi</a:t>
            </a:r>
            <a:endParaRPr lang="fi-FI" dirty="0"/>
          </a:p>
          <a:p>
            <a:r>
              <a:rPr lang="fi-FI" dirty="0"/>
              <a:t>041 730 7809</a:t>
            </a:r>
          </a:p>
        </p:txBody>
      </p: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014BBAB2-E7F7-C0FB-9AB9-C2E2BA0B0721}"/>
              </a:ext>
            </a:extLst>
          </p:cNvPr>
          <p:cNvSpPr txBox="1">
            <a:spLocks/>
          </p:cNvSpPr>
          <p:nvPr/>
        </p:nvSpPr>
        <p:spPr>
          <a:xfrm>
            <a:off x="7081352" y="6477940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24528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5FDBE8C-9279-E382-714C-F044EB1338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1010" y="1748238"/>
            <a:ext cx="9607846" cy="4415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Toimintamuodon muutosta säätelee TVL 24 §</a:t>
            </a:r>
          </a:p>
          <a:p>
            <a:pPr marL="1028700" lvl="1" indent="-342900"/>
            <a:r>
              <a:rPr lang="fi-FI" sz="2000" dirty="0"/>
              <a:t>Perustamisessa noudatetaan </a:t>
            </a:r>
            <a:r>
              <a:rPr lang="fi-FI" sz="2000" b="1" dirty="0"/>
              <a:t>jatkuvuuden</a:t>
            </a:r>
            <a:r>
              <a:rPr lang="fi-FI" sz="2000" dirty="0"/>
              <a:t> ja </a:t>
            </a:r>
            <a:r>
              <a:rPr lang="fi-FI" sz="2000" b="1" dirty="0"/>
              <a:t>identtisyyden</a:t>
            </a:r>
            <a:r>
              <a:rPr lang="fi-FI" sz="2000" dirty="0"/>
              <a:t> vaatimuksia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Varat ja velat siirtyvät perustettavaan toimintaan samansuuruisina kuin edeltävän maatalousyrityksen verotuksessa.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Toimintaa jatketaan samanlaisena. Pääasiallinen toimiala säilyy samanlaisena.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Toimintaan liittyvä omaisuus ja velat siirtyvät perustettavalle yhtiölle.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Omistussuhteet säilyvät ennallaan. </a:t>
            </a:r>
          </a:p>
          <a:p>
            <a:pPr marL="1028700" lvl="1" indent="-342900"/>
            <a:r>
              <a:rPr lang="fi-FI" sz="2000" dirty="0"/>
              <a:t>Poikkeuksena puolisot, jotka ovat yhdessä harjoittaneet maataloutta. Voivat molemmat merkitä osakkeita.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Edeltävän toiminnan on lakattava. Poisluettuna metsätalous.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B612D1-22AA-C092-305C-AF2F03F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20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F99EAC5-1F20-6045-2DB1-F935D4072B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73743" y="711798"/>
            <a:ext cx="11618257" cy="745380"/>
          </a:xfrm>
        </p:spPr>
        <p:txBody>
          <a:bodyPr/>
          <a:lstStyle/>
          <a:p>
            <a:r>
              <a:rPr lang="fi-FI" dirty="0"/>
              <a:t>Yhtiöittäminen toimintamuodon muutoksena 1/2 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519AA01E-F7BD-9911-A920-557C1732666D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67921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7B493E-AC3F-D52C-D7A0-58397660E0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48063" y="1606461"/>
            <a:ext cx="7047527" cy="4081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Tasausvaraukset voidaan siirtää perustettavalle osakeyhtiölle.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Menovaraus ja metsävähennyspohja eivät siirry yhtiöön eikä yhtiö voi niitä hyödyntää.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Sukupolvenvaihdos ei voi tapahtua yhtäaikaisesti yhtiöittämisen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Lähtökohtaisesti sukupolvenvaihdos kannattaa tehdä ennen yhtiöittämistä, mutta joissain tapauksissa toisin päin.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Saman y-tunnuksen maataloustoiminta ja elinkeinotoiminta voidaan yhtiöittää yhdeksi yhtiöksi verovapaasti.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Kahden eri y-tunnuksen yhdistäminen toimintamuodon muutoksella verovapaasti ei ole mahdollista.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F24D74-0694-0363-9C98-1757317A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21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974164-4EA2-0213-07E0-D087614142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9069" y="745292"/>
            <a:ext cx="11413862" cy="745380"/>
          </a:xfrm>
        </p:spPr>
        <p:txBody>
          <a:bodyPr/>
          <a:lstStyle/>
          <a:p>
            <a:r>
              <a:rPr lang="fi-FI" dirty="0"/>
              <a:t>Yhtiöittäminen toimintamuodon muutoksena 2/2</a:t>
            </a:r>
          </a:p>
        </p:txBody>
      </p:sp>
      <p:pic>
        <p:nvPicPr>
          <p:cNvPr id="7" name="Kuva 6" descr="Lehmä ääriviiva">
            <a:extLst>
              <a:ext uri="{FF2B5EF4-FFF2-40B4-BE49-F238E27FC236}">
                <a16:creationId xmlns:a16="http://schemas.microsoft.com/office/drawing/2014/main" id="{5636432E-4E3D-3102-7B7A-8E43FC567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631" y="3831506"/>
            <a:ext cx="1098213" cy="1098213"/>
          </a:xfrm>
          <a:prstGeom prst="rect">
            <a:avLst/>
          </a:prstGeom>
        </p:spPr>
      </p:pic>
      <p:pic>
        <p:nvPicPr>
          <p:cNvPr id="9" name="Kuva 8" descr="Maatilamaisema ääriviiva">
            <a:extLst>
              <a:ext uri="{FF2B5EF4-FFF2-40B4-BE49-F238E27FC236}">
                <a16:creationId xmlns:a16="http://schemas.microsoft.com/office/drawing/2014/main" id="{51BA78BE-75D9-D6B5-511D-1ABB7B8B2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737" y="1760994"/>
            <a:ext cx="3772829" cy="3772829"/>
          </a:xfrm>
          <a:prstGeom prst="rect">
            <a:avLst/>
          </a:prstGeom>
        </p:spPr>
      </p:pic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D9405BA3-EFD6-FAA0-E911-6A62D001AB56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66193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E32B0EC-1256-30CC-BE09-FD11AD937A7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Metsät voi jättää ulkopuolelle:</a:t>
            </a:r>
          </a:p>
          <a:p>
            <a:pPr marL="1028700" lvl="1" indent="-342900"/>
            <a:r>
              <a:rPr lang="fi-FI" sz="2000" dirty="0"/>
              <a:t>Puhtaat metsäkiinteistöt tai lohkotaan metsät ulkopuolelle.</a:t>
            </a:r>
          </a:p>
          <a:p>
            <a:pPr marL="1028700" lvl="1" indent="-342900"/>
            <a:r>
              <a:rPr lang="fi-FI" sz="2000" dirty="0"/>
              <a:t>Riittää, että lohkominen on käynnissä ennen kuin yhtiö astuu voimaan.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Asuinrakennus lohkotaan yleensä ulkopuolelle:</a:t>
            </a:r>
          </a:p>
          <a:p>
            <a:pPr marL="1028700" lvl="1" indent="-342900"/>
            <a:r>
              <a:rPr lang="fi-FI" sz="2000" dirty="0"/>
              <a:t>Jos siirretään, ei mene verovapaasti.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Jos lainoissa yksityistalouden osuutta ne eriytetään yhtiöittämisessä.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2EBF7C-A377-67E9-8F12-6B6C372C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22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649FB8-F5F0-4D03-9243-2755012D33E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839439"/>
            <a:ext cx="10748158" cy="745380"/>
          </a:xfrm>
        </p:spPr>
        <p:txBody>
          <a:bodyPr/>
          <a:lstStyle/>
          <a:p>
            <a:r>
              <a:rPr lang="fi-FI" dirty="0"/>
              <a:t>Toimintamuodon mahdollisuudet ja huomiot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C617D6E1-9A96-B55C-7F1A-C45302D38D3D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27419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414F9B-C03C-3A99-BAB9-D6FC918B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23</a:t>
            </a:fld>
            <a:endParaRPr lang="fi-FI" noProof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633922E-FAAE-9051-F84D-5F6B117964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839439"/>
            <a:ext cx="10272088" cy="745380"/>
          </a:xfrm>
        </p:spPr>
        <p:txBody>
          <a:bodyPr anchor="b">
            <a:normAutofit/>
          </a:bodyPr>
          <a:lstStyle/>
          <a:p>
            <a:r>
              <a:rPr lang="fi-FI" dirty="0"/>
              <a:t>Yhtiöittämisprosessi </a:t>
            </a:r>
          </a:p>
        </p:txBody>
      </p:sp>
      <p:graphicFrame>
        <p:nvGraphicFramePr>
          <p:cNvPr id="7" name="Sisällön paikkamerkki 1">
            <a:extLst>
              <a:ext uri="{FF2B5EF4-FFF2-40B4-BE49-F238E27FC236}">
                <a16:creationId xmlns:a16="http://schemas.microsoft.com/office/drawing/2014/main" id="{1BB33702-82DC-6877-EEE1-06D9DCAC4FE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805555" y="1763487"/>
          <a:ext cx="10580888" cy="408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AF479587-32C9-A90A-9FA0-3E0FC25D495A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66404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1">
            <a:extLst>
              <a:ext uri="{FF2B5EF4-FFF2-40B4-BE49-F238E27FC236}">
                <a16:creationId xmlns:a16="http://schemas.microsoft.com/office/drawing/2014/main" id="{BCF03E9E-0B49-CA86-CB66-7AFC014AC70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239635922"/>
              </p:ext>
            </p:extLst>
          </p:nvPr>
        </p:nvGraphicFramePr>
        <p:xfrm>
          <a:off x="804863" y="1763713"/>
          <a:ext cx="10582275" cy="408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7F44C66-C17B-C0BA-7726-FC28691E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24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58DD794-E40B-21DE-0B1C-C0B265440C6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Ennen yhtiöittämistä </a:t>
            </a:r>
          </a:p>
        </p:txBody>
      </p: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41BB1796-94E8-37B6-2DAD-AAF2F0210A2A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344399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C8ACE45-F70F-848A-FDB5-B993905805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670223"/>
            <a:ext cx="7343763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Kasvinviljelytuotannossa on toimialana riskejä </a:t>
            </a:r>
          </a:p>
          <a:p>
            <a:pPr marL="1028700" lvl="1" indent="-342900"/>
            <a:r>
              <a:rPr lang="fi-FI" dirty="0"/>
              <a:t>Olosuhteet vaikuttavat merkittävästi ja joskus vuotuinen tappio voi olla satoja tuhansia 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Peltomaa on alueittain kallista ostaa tai vuokrata suhteessa pellon tuottoon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A352070-EC15-EE4D-F782-1C9A5B37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A4054E3-76FA-6EDB-40DE-DE8D469E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Kasvinviljelytilan erityispiirteet</a:t>
            </a:r>
          </a:p>
        </p:txBody>
      </p:sp>
      <p:pic>
        <p:nvPicPr>
          <p:cNvPr id="67" name="Kuva 66" descr="Tuulinen ääriviiva">
            <a:extLst>
              <a:ext uri="{FF2B5EF4-FFF2-40B4-BE49-F238E27FC236}">
                <a16:creationId xmlns:a16="http://schemas.microsoft.com/office/drawing/2014/main" id="{FBBF6F28-716C-A147-450D-B10F032D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7764" y="1729824"/>
            <a:ext cx="914400" cy="914400"/>
          </a:xfrm>
          <a:prstGeom prst="rect">
            <a:avLst/>
          </a:prstGeom>
        </p:spPr>
      </p:pic>
      <p:pic>
        <p:nvPicPr>
          <p:cNvPr id="65" name="Kuva 64" descr="Sade tasaisella täytöllä">
            <a:extLst>
              <a:ext uri="{FF2B5EF4-FFF2-40B4-BE49-F238E27FC236}">
                <a16:creationId xmlns:a16="http://schemas.microsoft.com/office/drawing/2014/main" id="{9694347A-B90D-6AC4-737B-737B96B4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738" y="1213023"/>
            <a:ext cx="914400" cy="914400"/>
          </a:xfrm>
          <a:prstGeom prst="rect">
            <a:avLst/>
          </a:prstGeom>
        </p:spPr>
      </p:pic>
      <p:pic>
        <p:nvPicPr>
          <p:cNvPr id="6" name="Kuva 5" descr="Osittain aurinkoista tasaisella täytöllä">
            <a:extLst>
              <a:ext uri="{FF2B5EF4-FFF2-40B4-BE49-F238E27FC236}">
                <a16:creationId xmlns:a16="http://schemas.microsoft.com/office/drawing/2014/main" id="{E4467142-8BB9-0853-9E32-4BF68DA5D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31231" y="2600515"/>
            <a:ext cx="914400" cy="914400"/>
          </a:xfrm>
          <a:prstGeom prst="rect">
            <a:avLst/>
          </a:prstGeom>
        </p:spPr>
      </p:pic>
      <p:pic>
        <p:nvPicPr>
          <p:cNvPr id="10" name="Kuva 9" descr="Lumiukko tasaisella täytöllä">
            <a:extLst>
              <a:ext uri="{FF2B5EF4-FFF2-40B4-BE49-F238E27FC236}">
                <a16:creationId xmlns:a16="http://schemas.microsoft.com/office/drawing/2014/main" id="{B01DC94B-FCD5-B7A5-8FE5-4DC4747AB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7594" y="2567083"/>
            <a:ext cx="914400" cy="914400"/>
          </a:xfrm>
          <a:prstGeom prst="rect">
            <a:avLst/>
          </a:prstGeom>
        </p:spPr>
      </p:pic>
      <p:pic>
        <p:nvPicPr>
          <p:cNvPr id="12" name="Kuva 11" descr="Tornado ääriviiva">
            <a:extLst>
              <a:ext uri="{FF2B5EF4-FFF2-40B4-BE49-F238E27FC236}">
                <a16:creationId xmlns:a16="http://schemas.microsoft.com/office/drawing/2014/main" id="{9F2AE9F1-663E-2AF0-5B97-4A22EA6BB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03703" y="2682292"/>
            <a:ext cx="914400" cy="914400"/>
          </a:xfrm>
          <a:prstGeom prst="rect">
            <a:avLst/>
          </a:prstGeom>
        </p:spPr>
      </p:pic>
      <p:pic>
        <p:nvPicPr>
          <p:cNvPr id="14" name="Kuva 13" descr="Lumisade tasaisella täytöllä">
            <a:extLst>
              <a:ext uri="{FF2B5EF4-FFF2-40B4-BE49-F238E27FC236}">
                <a16:creationId xmlns:a16="http://schemas.microsoft.com/office/drawing/2014/main" id="{20A9A636-86EB-F111-D6BA-19C14C78FC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75133" y="1074758"/>
            <a:ext cx="914400" cy="914400"/>
          </a:xfrm>
          <a:prstGeom prst="rect">
            <a:avLst/>
          </a:prstGeom>
        </p:spPr>
      </p:pic>
      <p:pic>
        <p:nvPicPr>
          <p:cNvPr id="16" name="Kuva 15" descr="Aurinko ääriviiva">
            <a:extLst>
              <a:ext uri="{FF2B5EF4-FFF2-40B4-BE49-F238E27FC236}">
                <a16:creationId xmlns:a16="http://schemas.microsoft.com/office/drawing/2014/main" id="{4BAEC6A3-9BBA-AECD-CB57-269E149B5B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0938" y="1822023"/>
            <a:ext cx="914400" cy="914400"/>
          </a:xfrm>
          <a:prstGeom prst="rect">
            <a:avLst/>
          </a:prstGeom>
        </p:spPr>
      </p:pic>
      <p:pic>
        <p:nvPicPr>
          <p:cNvPr id="18" name="Kuva 17" descr="Salama tasaisella täytöllä">
            <a:extLst>
              <a:ext uri="{FF2B5EF4-FFF2-40B4-BE49-F238E27FC236}">
                <a16:creationId xmlns:a16="http://schemas.microsoft.com/office/drawing/2014/main" id="{20C88519-DF0E-93B8-0537-997864C71C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49266" y="1903800"/>
            <a:ext cx="914400" cy="914400"/>
          </a:xfrm>
          <a:prstGeom prst="rect">
            <a:avLst/>
          </a:prstGeom>
        </p:spPr>
      </p:pic>
      <p:pic>
        <p:nvPicPr>
          <p:cNvPr id="20" name="Kuva 19" descr="Kasvi ääriviiva">
            <a:extLst>
              <a:ext uri="{FF2B5EF4-FFF2-40B4-BE49-F238E27FC236}">
                <a16:creationId xmlns:a16="http://schemas.microsoft.com/office/drawing/2014/main" id="{DF6C218F-204B-DA06-69B4-87D546A75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63915" y="4093524"/>
            <a:ext cx="799751" cy="799751"/>
          </a:xfrm>
          <a:prstGeom prst="rect">
            <a:avLst/>
          </a:prstGeom>
        </p:spPr>
      </p:pic>
      <p:pic>
        <p:nvPicPr>
          <p:cNvPr id="22" name="Kuva 21" descr="Kasvi tasaisella täytöllä">
            <a:extLst>
              <a:ext uri="{FF2B5EF4-FFF2-40B4-BE49-F238E27FC236}">
                <a16:creationId xmlns:a16="http://schemas.microsoft.com/office/drawing/2014/main" id="{1BB835B2-D92E-0E0C-B442-1F04AE5714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31231" y="4036200"/>
            <a:ext cx="857075" cy="857075"/>
          </a:xfrm>
          <a:prstGeom prst="rect">
            <a:avLst/>
          </a:prstGeom>
        </p:spPr>
      </p:pic>
      <p:sp>
        <p:nvSpPr>
          <p:cNvPr id="25" name="Alatunnisteen paikkamerkki 3">
            <a:extLst>
              <a:ext uri="{FF2B5EF4-FFF2-40B4-BE49-F238E27FC236}">
                <a16:creationId xmlns:a16="http://schemas.microsoft.com/office/drawing/2014/main" id="{EF5CA914-6739-25EE-D2FD-D64D944647E6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9479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4F1A3CC-2259-FBA7-3178-2ABA4B3455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5556" y="1461042"/>
            <a:ext cx="10580888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Päätoiminen kasvinviljelytila vs. sivutoiminen kasvinviljelytila </a:t>
            </a:r>
          </a:p>
          <a:p>
            <a:pPr marL="1028700" lvl="1" indent="-342900"/>
            <a:r>
              <a:rPr lang="fi-FI" dirty="0"/>
              <a:t>Molempien yhtiöittämisiä tulee vastaan </a:t>
            </a:r>
          </a:p>
          <a:p>
            <a:pPr marL="1028700" lvl="1" indent="-342900">
              <a:buFontTx/>
              <a:buChar char="-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Tavanomaisia syitä kasvinviljelytilan yhtiöittämiselle </a:t>
            </a:r>
          </a:p>
          <a:p>
            <a:pPr marL="1028700" lvl="1" indent="-342900"/>
            <a:r>
              <a:rPr lang="fi-FI" dirty="0"/>
              <a:t>Verosäästö </a:t>
            </a:r>
          </a:p>
          <a:p>
            <a:pPr marL="1028700" lvl="1" indent="-342900"/>
            <a:r>
              <a:rPr lang="fi-FI" dirty="0"/>
              <a:t>Toiminnan eriyttäminen yksityistaloudesta </a:t>
            </a:r>
          </a:p>
          <a:p>
            <a:pPr marL="1028700" lvl="1" indent="-342900"/>
            <a:r>
              <a:rPr lang="fi-FI" dirty="0"/>
              <a:t>Tuleva sukupolvenvaihdos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9A5CAF-93A4-452D-A20E-26DAD2B7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26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D22540-285D-E361-4D1D-9A90CB4A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Kasvinviljelytilan yhtiöittäminen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5110A067-9094-4FAB-862D-C9DD5FCBD9F9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42999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994E7-F817-BBE1-D513-56BFBCCDDB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376986"/>
            <a:ext cx="10580888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Pellon hankinta yksityisenä elinkeinonharjoittajana vaikuttaa nettovarallisuuteen heikentävästi. </a:t>
            </a:r>
          </a:p>
          <a:p>
            <a:pPr marL="1028700" lvl="1" indent="-342900"/>
            <a:r>
              <a:rPr lang="fi-FI" dirty="0"/>
              <a:t>Esimerkkinä ostat Kauhavalla pellon hintaan 15 000 €/ha. </a:t>
            </a:r>
          </a:p>
          <a:p>
            <a:pPr marL="1028700" lvl="1" indent="-342900"/>
            <a:r>
              <a:rPr lang="fi-FI" dirty="0"/>
              <a:t>Velaksi tulee koko summa, mutta varallisuuteen vain verottajan laskema arvo, joka on tuottoarvo x 7 eli 40,43 x 7 = 283,01 €. Salaojitetulla pellolla lisäksi salaojituslisä, jolloin arvo on 721,43 €. </a:t>
            </a:r>
          </a:p>
          <a:p>
            <a:pPr marL="1485900" lvl="2" indent="-342900"/>
            <a:r>
              <a:rPr lang="fi-FI" dirty="0"/>
              <a:t>Tuottoarvo on vuoden 2026 alusta voimaan tuleva arvo.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velkaa kirjataan 15 000 € ja salaojitetulla pellolla arvoa vain 721,43 € niin voidaan todeta, että tällä on erittäin negatiivinen vaikutus yrityksen nettovarallisuuteen.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658D6-9968-2F3B-13D7-AFF3649F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2F5F328-9C94-B9A6-73B4-3B7ACCF0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Pelto nettovarallisuusarvossa 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8DA15F6C-4383-EB97-0D69-B2900A95435E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412424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C9A6EFF-C59E-EB9B-17D0-E6D123A147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461042"/>
            <a:ext cx="8792474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Monesti toiminta paljon lepää metsätalouden varassa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metsätalous jätetään yhtiön ulkopuolelle on riskinä se, että joudutaan lainata yhtiölle omia varoja jotta yhtiö pyörii </a:t>
            </a:r>
          </a:p>
          <a:p>
            <a:pPr marL="1028700" lvl="1" indent="-342900"/>
            <a:r>
              <a:rPr lang="fi-FI" dirty="0"/>
              <a:t>Saako näitä sijoituksia ikinä takaisin? </a:t>
            </a:r>
          </a:p>
          <a:p>
            <a:pPr marL="1028700" lvl="1" indent="-342900"/>
            <a:r>
              <a:rPr lang="fi-FI" dirty="0"/>
              <a:t>Yhtiön maksukyky ilman metsätaloutta? </a:t>
            </a:r>
          </a:p>
          <a:p>
            <a:pPr marL="342900" indent="-342900"/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7C70A7A-018E-0EFA-E537-6E297046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28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CF22A13-6FF1-F27C-202E-C11EB1F6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 yhtiöön vai ei? 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F20C3DB7-EB78-196B-5414-C0854622317A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  <p:pic>
        <p:nvPicPr>
          <p:cNvPr id="8" name="Kuva 7" descr="Metsämaisema tasaisella täytöllä">
            <a:extLst>
              <a:ext uri="{FF2B5EF4-FFF2-40B4-BE49-F238E27FC236}">
                <a16:creationId xmlns:a16="http://schemas.microsoft.com/office/drawing/2014/main" id="{EF2B3503-9EA7-ECA0-4A41-27C5C5D49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680" y="2400879"/>
            <a:ext cx="2659898" cy="26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69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3C8DFB7-5FEB-2E33-486E-F84D63005A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421374"/>
            <a:ext cx="7218286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Monesti kasvinviljelytilalla harjoitetaan myös koneurakointia tai jotain muuta sivuelinkeinoa.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Tämän muun yritystoiminnan saa siirrettyä perustettavaan yhtiöön oli se sisällä 2- lomakkeessa tai eriteltynä 5-lomakkeelle.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Monesti tämä on sen verran tärkeä elinkeino, että sen ulos jättäminen aiheuttaa maksukyvyn heikkenemistä.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B511343-BC4B-0049-7BD1-1C612B44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A168FED-8D7C-BB77-FEFB-44762A03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Koneurakointi tai muu sivuelinkeino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2ACE1F4-C20E-1649-014B-0434B69010CF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  <p:pic>
        <p:nvPicPr>
          <p:cNvPr id="7" name="Kuva 6" descr="Traktori tasaisella täytöllä">
            <a:extLst>
              <a:ext uri="{FF2B5EF4-FFF2-40B4-BE49-F238E27FC236}">
                <a16:creationId xmlns:a16="http://schemas.microsoft.com/office/drawing/2014/main" id="{F1A11163-A0BA-FEC6-7C8F-B5F1E1AB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547" y="1651630"/>
            <a:ext cx="3399764" cy="33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98D3FD3-EFB5-BB91-1418-D1CDD26E04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709282"/>
            <a:ext cx="10580888" cy="453957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Osakeyhtiön toiminta ja osakeyhtiöittäminen, yhtiöittämisprosessi </a:t>
            </a:r>
          </a:p>
          <a:p>
            <a:pPr marL="342900" indent="-342900">
              <a:buFontTx/>
              <a:buChar char="-"/>
            </a:pPr>
            <a:r>
              <a:rPr lang="fi-FI" dirty="0"/>
              <a:t>Kasvinviljelytilan erityispiirteet ja huomioitavat asiat </a:t>
            </a:r>
          </a:p>
          <a:p>
            <a:pPr marL="342900" indent="-342900">
              <a:buFontTx/>
              <a:buChar char="-"/>
            </a:pPr>
            <a:r>
              <a:rPr lang="fi-FI" dirty="0"/>
              <a:t>Case-esimerkit </a:t>
            </a:r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F3560B-B8FA-CC69-F1D8-C9642B55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5DCE76-5D4C-0303-49CC-7D93A604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329021"/>
            <a:ext cx="9278471" cy="883023"/>
          </a:xfrm>
        </p:spPr>
        <p:txBody>
          <a:bodyPr/>
          <a:lstStyle/>
          <a:p>
            <a:r>
              <a:rPr lang="fi-FI" dirty="0"/>
              <a:t>Esityksen sisältö</a:t>
            </a:r>
          </a:p>
        </p:txBody>
      </p:sp>
      <p:pic>
        <p:nvPicPr>
          <p:cNvPr id="6" name="Kuva 5" descr="Johtajisto tasaisella täytöllä">
            <a:extLst>
              <a:ext uri="{FF2B5EF4-FFF2-40B4-BE49-F238E27FC236}">
                <a16:creationId xmlns:a16="http://schemas.microsoft.com/office/drawing/2014/main" id="{D096643D-833C-517D-D855-49E1F478D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818287"/>
            <a:ext cx="2638707" cy="2638707"/>
          </a:xfrm>
          <a:prstGeom prst="rect">
            <a:avLst/>
          </a:prstGeom>
        </p:spPr>
      </p:pic>
      <p:pic>
        <p:nvPicPr>
          <p:cNvPr id="8" name="Kuva 7" descr="Kaupunki tasaisella täytöllä">
            <a:extLst>
              <a:ext uri="{FF2B5EF4-FFF2-40B4-BE49-F238E27FC236}">
                <a16:creationId xmlns:a16="http://schemas.microsoft.com/office/drawing/2014/main" id="{ADB396DB-C8CE-4C4A-330A-FB48296D8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2336" y="2308447"/>
            <a:ext cx="3341243" cy="3341243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DE048B-50B7-561B-E70A-2221F24B696A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61593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94A250-E482-7DFF-C8E1-4613390352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461042"/>
            <a:ext cx="8883914" cy="453957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Suuret palkkatulot maatalouden ulkopuolelta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Maataloudessa velkaa, nettovarallisuus negatiivinen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Verosäästöt voivat olla merkittäviä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Yhtiöittämällä saadaan verosäästö ohjattua esimerkiksi lainojen lyhennyksiin tai muuhun tarpeellisempaan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Tavoitteena näissä on yleensä, että yhtiö pyörii omana yksikkönään ja henkilökohtainen talous on erillään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DD2DE7-CA94-6B88-9109-FEBB3DB6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30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8726862-9345-F460-9004-1C97989B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Sivutoiminen kasvinviljelytila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4D6801A-87B1-B73D-6F02-410E5FD99AAB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  <p:pic>
        <p:nvPicPr>
          <p:cNvPr id="10" name="Kuva 9" descr="Maatalous tasaisella täytöllä">
            <a:extLst>
              <a:ext uri="{FF2B5EF4-FFF2-40B4-BE49-F238E27FC236}">
                <a16:creationId xmlns:a16="http://schemas.microsoft.com/office/drawing/2014/main" id="{43153D06-6F2E-77E8-E18D-14F483B62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291" y="1910684"/>
            <a:ext cx="2128107" cy="21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D45CAD6-C42B-C208-2081-8CE1B26000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Monesti aina sanotaan, että tehdään ensin sukupolvenvaihdos ja sitten yhtiöittäminen. </a:t>
            </a:r>
          </a:p>
          <a:p>
            <a:pPr marL="1028700" lvl="1" indent="-342900"/>
            <a:r>
              <a:rPr lang="fi-FI" dirty="0"/>
              <a:t>Mutta kuitenkin nämä tulee aina tarkastella tapauskohtaisesti, joskus toisin päin tulee edullisemmaksi.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Esimerkiksi suuresti investoinut tila (eli myös velkaa on paljon) voi olla järkevämpää yhtiöittää ensin ja tehdä sukupolvenvaihdos lahjaluonteisena.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418244-C7CB-99AE-CFD5-81FD9968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31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D92792A-7448-80F6-C08B-9F9748B1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162756"/>
            <a:ext cx="10580888" cy="883023"/>
          </a:xfrm>
        </p:spPr>
        <p:txBody>
          <a:bodyPr/>
          <a:lstStyle/>
          <a:p>
            <a:r>
              <a:rPr lang="fi-FI" dirty="0"/>
              <a:t>Kumpi ensin yhtiö vai sukupolvenvaihdos? 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1F743D1B-EECD-02D9-737D-FEFF1C5C85A6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8150A7F-EEB3-07A0-A297-DE18A35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35" y="3725745"/>
            <a:ext cx="3059565" cy="21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AF07A6B-7876-CB9B-FA3B-ADA6043F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C21CC37-9917-AB44-876E-F3A8524B3E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88633" y="1424564"/>
            <a:ext cx="6582800" cy="1199764"/>
          </a:xfrm>
        </p:spPr>
        <p:txBody>
          <a:bodyPr/>
          <a:lstStyle/>
          <a:p>
            <a:r>
              <a:rPr lang="fi-FI" dirty="0"/>
              <a:t>Case esimerkkejä</a:t>
            </a:r>
          </a:p>
        </p:txBody>
      </p:sp>
    </p:spTree>
    <p:extLst>
      <p:ext uri="{BB962C8B-B14F-4D97-AF65-F5344CB8AC3E}">
        <p14:creationId xmlns:p14="http://schemas.microsoft.com/office/powerpoint/2010/main" val="1118177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F9EA91F-C864-E55E-3F06-FBE014B08F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5569" y="1249934"/>
            <a:ext cx="10890022" cy="43581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Kannattaa punnita hyödyt ja haitat asiantuntijan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Yhtiöittäneiden yrittäjien kanssa kannattaa keskustella.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Tulevaisuuden pohdinta pitkällä tähtäimellä on tärkeää:</a:t>
            </a:r>
          </a:p>
          <a:p>
            <a:pPr marL="1028700" lvl="1" indent="-342900"/>
            <a:r>
              <a:rPr lang="fi-FI" sz="2000" dirty="0"/>
              <a:t>Tukeeko yhtiöittäminen tulevaisuuden suunnitelmia.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Henkilökohtainen talous oltava kunnossa.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Investoiva ja kehittyvä yritys voi kannattaa yhtiöittää.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Seuraa tilannetta aktiivisesti tunnuslukujen kautta.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Alan tunteva tilitoimisto/kirjanpitäjä tärkeässä roolissa prosessin aikana ja sen jälkeen.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Ensimmäisellä tilikaudella investoiminen voi olla haastavaa.</a:t>
            </a:r>
          </a:p>
          <a:p>
            <a:endParaRPr lang="fi-FI" sz="2000" dirty="0"/>
          </a:p>
          <a:p>
            <a:r>
              <a:rPr lang="fi-FI" sz="2000" b="1" i="1" dirty="0"/>
              <a:t>”Yhtiö ei </a:t>
            </a:r>
            <a:r>
              <a:rPr lang="fi-FI" sz="2000" b="1" i="1" dirty="0" err="1"/>
              <a:t>oo</a:t>
            </a:r>
            <a:r>
              <a:rPr lang="fi-FI" sz="2000" b="1" i="1" dirty="0"/>
              <a:t> kompastuskivi vaan ihmiset sen taustalla on suurin kompastuskivi”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371906-91C5-C3FD-29CA-815C992B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33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1F30588-F7A4-CF55-767D-BB38A1C69CB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69" y="150176"/>
            <a:ext cx="10272088" cy="745380"/>
          </a:xfrm>
        </p:spPr>
        <p:txBody>
          <a:bodyPr/>
          <a:lstStyle/>
          <a:p>
            <a:r>
              <a:rPr lang="fi-FI" dirty="0"/>
              <a:t>Yhtiöittäneiden yrittäjien kommentit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34A8826E-081F-EE56-858E-717B4A9397A2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1360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6B52827-1940-4983-CDFF-EC73C854DC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5569" y="1634396"/>
            <a:ext cx="10580888" cy="4081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Yhtiöittäminen vaatii huolellisuutta ja asiantuntijuutta.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Lähde mieluummin selvittämään asiaa liian ajoissa kuin viime tinkaan.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Yhtiöittämisen esiselvityksestä ei ole ikinä haittaa ja siinä pystytään hyödyntämään neuvorahaa.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Muista, että yhtiöittäminen ei ole vain isojen kokonaisuuksien ratkaisu. Sivutoiminen viljelijäkin voi hyötyä osakeyhtiöstä.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Prosessiin kannattaa varata vähintään vuosi, usein prosessi kestää useamman vuoden.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Huolehdi, että yksityisomaisuutta ei jää yhtiön lainojen vakuudeksi.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Pohdi myös valmiiksi tulevaa sukupolvenvaihdosta ja selvitä, että kumpi kannattaa toteuttaa ensin.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Huolehdi sopimusasiat kuntoon, avioehto, edunvalvontavaltakirja, testamentti ja osakassopimus.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5D9656-EB13-83F8-8806-10C837B8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34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F9C76F2-66BD-E2FB-E551-CC21EFE3E36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5555" y="507512"/>
            <a:ext cx="10272088" cy="745380"/>
          </a:xfrm>
        </p:spPr>
        <p:txBody>
          <a:bodyPr/>
          <a:lstStyle/>
          <a:p>
            <a:r>
              <a:rPr lang="fi-FI" dirty="0"/>
              <a:t>Asiantuntijan vinkit 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60A65CF-AF3F-1BA3-C43D-F65C91ACFE06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726935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FB29D-5BFC-73B1-0A18-E2F50B4C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48" y="3142414"/>
            <a:ext cx="9431383" cy="2471057"/>
          </a:xfrm>
        </p:spPr>
        <p:txBody>
          <a:bodyPr/>
          <a:lstStyle/>
          <a:p>
            <a:r>
              <a:rPr lang="fi-FI" dirty="0">
                <a:solidFill>
                  <a:schemeClr val="accent3">
                    <a:lumMod val="25000"/>
                    <a:lumOff val="75000"/>
                  </a:schemeClr>
                </a:solidFill>
              </a:rPr>
              <a:t>Kiitos mielenkiinnostanne! 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45297C-95D4-2BF9-3D5D-81D794BDC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27981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aupunki ääriviiva">
            <a:extLst>
              <a:ext uri="{FF2B5EF4-FFF2-40B4-BE49-F238E27FC236}">
                <a16:creationId xmlns:a16="http://schemas.microsoft.com/office/drawing/2014/main" id="{CFF57C3D-25BE-F444-A158-84757F0A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2993" y="577151"/>
            <a:ext cx="4859007" cy="4859007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6609E84-6DAC-E846-D0C9-078547EBCB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541" y="452117"/>
            <a:ext cx="4920302" cy="764569"/>
          </a:xfrm>
        </p:spPr>
        <p:txBody>
          <a:bodyPr anchor="t">
            <a:normAutofit fontScale="92500"/>
          </a:bodyPr>
          <a:lstStyle/>
          <a:p>
            <a:r>
              <a:rPr lang="fi-FI" sz="4000" dirty="0">
                <a:solidFill>
                  <a:schemeClr val="accent2">
                    <a:lumMod val="75000"/>
                  </a:schemeClr>
                </a:solidFill>
              </a:rPr>
              <a:t>Mikä on osakeyhtiö?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6BDE39A-230B-10C5-BD38-762BC7C197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783" y="1513117"/>
            <a:ext cx="7045529" cy="4606329"/>
          </a:xfrm>
        </p:spPr>
        <p:txBody>
          <a:bodyPr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Osakeyhtiö on oikeushenkilö – vastaa omista velvoitteistaan ja luo siten riskivapautta yrittäjälle. </a:t>
            </a:r>
          </a:p>
          <a:p>
            <a:pPr marL="1028700" lvl="1" indent="-342900"/>
            <a:r>
              <a:rPr lang="fi-FI" sz="2200" i="1" dirty="0"/>
              <a:t>Huomioitava, että jos henkilökohtaista omaisuutta jää vakuudeksi niin yrittäjällä on edelleen riskejä.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Osakeyhtiön toimintaa säätelee osakeyhtiölaki.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Osakeyhtiön tarkoitus – tuottaa voittoa osakkeen omistajille.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Johdon tehtävä – huolellisesti toimien edistää yhtiön etuja </a:t>
            </a:r>
          </a:p>
          <a:p>
            <a:pPr marL="1028700" lvl="1" indent="-342900"/>
            <a:r>
              <a:rPr lang="fi-FI" sz="2200" dirty="0"/>
              <a:t>Ei voi ajaa omia etuja yhtiön kustannuksella.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1" dirty="0"/>
              <a:t>Osakeyhtiö on lopullinen yritysmuoto.</a:t>
            </a:r>
            <a:endParaRPr lang="fi-FI" sz="1300" dirty="0"/>
          </a:p>
        </p:txBody>
      </p:sp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9A9EDCC0-90BE-3D18-427F-2A4CD2BE4A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4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CB0919-4AF2-B791-ADE0-46EDE385AE57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53648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Raha ääriviiva">
            <a:extLst>
              <a:ext uri="{FF2B5EF4-FFF2-40B4-BE49-F238E27FC236}">
                <a16:creationId xmlns:a16="http://schemas.microsoft.com/office/drawing/2014/main" id="{CE9B9C11-331D-FDE9-8927-2807AD59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9548" y="1124479"/>
            <a:ext cx="4191099" cy="419109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9E3C81-8100-AAF3-6724-43538D4D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5</a:t>
            </a:fld>
            <a:endParaRPr lang="fi-FI" noProof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1AB55D1-922F-B7BE-4800-D7350229A1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783" y="1696501"/>
            <a:ext cx="6633547" cy="442810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Erillinen verovelvollinen -&gt; yhteisöveroprosentti 20 %.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Tilikausi voi päättyä milloin vain.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Tulos verotetaan maatalouden tuloverolain mukaan.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Arvonlisäverotus lähtökohtaisesti kuukausittain.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Verosuunnittelun mahdollisuudet: </a:t>
            </a:r>
          </a:p>
          <a:p>
            <a:pPr marL="1028700" lvl="1" indent="-342900"/>
            <a:r>
              <a:rPr lang="fi-FI" sz="2000" dirty="0"/>
              <a:t>Tasausvaraukset ovat mahdollisia</a:t>
            </a:r>
          </a:p>
          <a:p>
            <a:pPr marL="1028700" lvl="1" indent="-342900"/>
            <a:r>
              <a:rPr lang="fi-FI" sz="2000" dirty="0"/>
              <a:t>Poistot (maksimipoisto tai poistosuunnitelma)</a:t>
            </a:r>
          </a:p>
          <a:p>
            <a:pPr marL="1028700" lvl="1" indent="-342900"/>
            <a:r>
              <a:rPr lang="fi-FI" sz="2000" dirty="0"/>
              <a:t>Metsätaloudessa ei metsävähennyspohjaa eikä menovarausta </a:t>
            </a:r>
          </a:p>
          <a:p>
            <a:endParaRPr lang="fi-FI" sz="140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AB23D17-40DB-BBFA-1145-615A5732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84" y="403301"/>
            <a:ext cx="4920302" cy="1442356"/>
          </a:xfrm>
        </p:spPr>
        <p:txBody>
          <a:bodyPr/>
          <a:lstStyle/>
          <a:p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</a:rPr>
              <a:t>Osakeyhtiön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</a:rPr>
              <a:t>verotus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A5C522-F186-7C78-A2FF-183D4515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Kasvinviljelytilan yhtiöittäminen – webinaari 20.11.2025</a:t>
            </a:r>
            <a:endParaRPr lang="fi-FI" sz="900" noProof="0" dirty="0"/>
          </a:p>
        </p:txBody>
      </p:sp>
    </p:spTree>
    <p:extLst>
      <p:ext uri="{BB962C8B-B14F-4D97-AF65-F5344CB8AC3E}">
        <p14:creationId xmlns:p14="http://schemas.microsoft.com/office/powerpoint/2010/main" val="314573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ulkakynä ääriviiva">
            <a:extLst>
              <a:ext uri="{FF2B5EF4-FFF2-40B4-BE49-F238E27FC236}">
                <a16:creationId xmlns:a16="http://schemas.microsoft.com/office/drawing/2014/main" id="{CDC1A137-670C-0B2E-AA2F-1EFEB2EF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8215" y="1587640"/>
            <a:ext cx="4041683" cy="4041683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A0EDE6-4318-7C4E-1D93-7E71D63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6</a:t>
            </a:fld>
            <a:endParaRPr lang="fi-FI" noProof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6C622ED-A251-BD8A-1B4D-B9020175F5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410" y="1698953"/>
            <a:ext cx="5599590" cy="4428105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Maatalousosakeyhtiö on kirjanpitovelvollinen.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Kirjanpito tehdään kahdenkertaisena.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Tilinpäätös tulee laatia sekä maksuperusteisena että suoriteperusteisena.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Kirjanpito reaaliaikaisempi.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Kirjanpitonäkökulmasta lisätyöksi tulee varastoinventaario tilinpäätöshetkellä.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D29FEEE-B581-B4D6-A460-CFF76572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10" y="502024"/>
            <a:ext cx="5599590" cy="1442356"/>
          </a:xfrm>
        </p:spPr>
        <p:txBody>
          <a:bodyPr/>
          <a:lstStyle/>
          <a:p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</a:rPr>
              <a:t>Osakeyhtiön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</a:rPr>
              <a:t>kirjanpito</a:t>
            </a:r>
            <a:endParaRPr lang="en-US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4E439693-2A2A-0099-E48B-BE841050C9CF}"/>
              </a:ext>
            </a:extLst>
          </p:cNvPr>
          <p:cNvSpPr txBox="1">
            <a:spLocks/>
          </p:cNvSpPr>
          <p:nvPr/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411624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4D807CD-D1DE-1F40-B6EB-97470159B2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816405"/>
            <a:ext cx="10580888" cy="45395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Toimitusjohtaja </a:t>
            </a:r>
          </a:p>
          <a:p>
            <a:pPr marL="1028700" lvl="1" indent="-342900"/>
            <a:r>
              <a:rPr lang="fi-FI" sz="2000" dirty="0"/>
              <a:t>Tekee päätöksiä arkisista asioista.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Hallitus </a:t>
            </a:r>
          </a:p>
          <a:p>
            <a:pPr marL="1028700" lvl="1" indent="-342900"/>
            <a:r>
              <a:rPr lang="fi-FI" sz="2000" dirty="0"/>
              <a:t>Yhtiökokouksen valitsema joukko henkilöitä. Kokouksista pöytäkirjat.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Yhtiökokous </a:t>
            </a:r>
          </a:p>
          <a:p>
            <a:pPr marL="1028700" lvl="1" indent="-342900"/>
            <a:r>
              <a:rPr lang="fi-FI" sz="2000" dirty="0"/>
              <a:t>Yhtiön osakkaat. Korkein päätäntävalta. Kokouksista pöytäkirjat.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Tilintarkastaja </a:t>
            </a:r>
          </a:p>
          <a:p>
            <a:pPr marL="1028700" lvl="1" indent="-342900"/>
            <a:r>
              <a:rPr lang="fi-FI" sz="2000" dirty="0"/>
              <a:t>Valitaan jos tietyt edellytykset täyttyvät </a:t>
            </a:r>
          </a:p>
          <a:p>
            <a:pPr marL="1485900" lvl="2" indent="-342900"/>
            <a:r>
              <a:rPr lang="fi-FI" sz="1600" dirty="0"/>
              <a:t>Kun kaksi kolmesta täyttyy : </a:t>
            </a:r>
          </a:p>
          <a:p>
            <a:pPr marL="1485900" lvl="2" indent="-342900"/>
            <a:r>
              <a:rPr lang="fi-FI" sz="1600" dirty="0"/>
              <a:t>liikevaihto yli 200 000 €, tase yli 100 000 €, yli 3 hlöä töissä </a:t>
            </a:r>
          </a:p>
          <a:p>
            <a:pPr marL="1028700" lvl="1" indent="-342900"/>
            <a:r>
              <a:rPr lang="fi-FI" sz="2000" dirty="0"/>
              <a:t>Suuremmilla kasvinviljelytiloilla täyttyy, sivutoimisilla ei. 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2E19FC-2F99-C842-7168-45B67CCF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7</a:t>
            </a:fld>
            <a:endParaRPr lang="fi-FI" noProof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33B4618-35D3-39D1-5711-431859A7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392439"/>
            <a:ext cx="9278471" cy="883023"/>
          </a:xfrm>
        </p:spPr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Osakeyhtiön toimielimet</a:t>
            </a:r>
          </a:p>
        </p:txBody>
      </p:sp>
      <p:pic>
        <p:nvPicPr>
          <p:cNvPr id="7" name="Kuva 6" descr="Johtaminen tasaisella täytöllä">
            <a:extLst>
              <a:ext uri="{FF2B5EF4-FFF2-40B4-BE49-F238E27FC236}">
                <a16:creationId xmlns:a16="http://schemas.microsoft.com/office/drawing/2014/main" id="{4E9F39CD-B3FA-47D1-7A4A-03ED1E0F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6144" y="3714603"/>
            <a:ext cx="2309446" cy="2309446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9EE7C464-D011-C76D-C515-92367ED000E8}"/>
              </a:ext>
            </a:extLst>
          </p:cNvPr>
          <p:cNvSpPr txBox="1">
            <a:spLocks/>
          </p:cNvSpPr>
          <p:nvPr/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Kasvinviljelytilan yhtiöittäminen – webinaari 20.11.2025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250013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4208D03-328C-3320-7C40-75DF4E735A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839686"/>
            <a:ext cx="8088687" cy="41912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Osakeyhtiöllä on oma pankkitili ja osakeyhtiön varat ovat osakeyhtiön varoja.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Yksityisnostoja ei ole mahdollista tehdä eikä osakeyhtiön tililtä makseta yksityistalouden kuluja.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Hyväksyttäviä varojenjakotapoja ovat: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Palkka ja kulukorvaus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Päivärahat ja kilometrikorvaukset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Sijoitetun vapaan oman pääoman rahaston (</a:t>
            </a:r>
            <a:r>
              <a:rPr lang="fi-FI" sz="2000" dirty="0" err="1">
                <a:solidFill>
                  <a:schemeClr val="bg1"/>
                </a:solidFill>
              </a:rPr>
              <a:t>Svop</a:t>
            </a:r>
            <a:r>
              <a:rPr lang="fi-FI" sz="2000" dirty="0">
                <a:solidFill>
                  <a:schemeClr val="bg1"/>
                </a:solidFill>
              </a:rPr>
              <a:t>)- palautus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Luontoisedut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Osakas- ja lähipiirilainat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Osingonjako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68631E8-BD75-FAEF-7C27-189245FE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A9E80BB-C0DF-4F1B-8821-E3FD53412EFF}" type="slidenum">
              <a:rPr lang="fi-FI" noProof="0" smtClean="0"/>
              <a:pPr rtl="0">
                <a:spcAft>
                  <a:spcPts val="600"/>
                </a:spcAft>
              </a:pPr>
              <a:t>8</a:t>
            </a:fld>
            <a:endParaRPr lang="fi-FI" noProof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76062C3-3036-226D-DFC5-E98C2DF23E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3862" y="559545"/>
            <a:ext cx="10272088" cy="740456"/>
          </a:xfrm>
        </p:spPr>
        <p:txBody>
          <a:bodyPr anchor="b">
            <a:normAutofit/>
          </a:bodyPr>
          <a:lstStyle/>
          <a:p>
            <a:r>
              <a:rPr lang="fi-FI" dirty="0"/>
              <a:t>Varojenjako 1/3 </a:t>
            </a:r>
          </a:p>
        </p:txBody>
      </p:sp>
      <p:pic>
        <p:nvPicPr>
          <p:cNvPr id="9" name="Kuva 8" descr="Säästöpossu ääriviiva">
            <a:extLst>
              <a:ext uri="{FF2B5EF4-FFF2-40B4-BE49-F238E27FC236}">
                <a16:creationId xmlns:a16="http://schemas.microsoft.com/office/drawing/2014/main" id="{6488DF9B-4133-1FDA-A417-BB9F2A505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413" y="2788821"/>
            <a:ext cx="2018044" cy="2018044"/>
          </a:xfrm>
          <a:prstGeom prst="rect">
            <a:avLst/>
          </a:prstGeom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B2DE5A1C-B466-6850-88DF-527AD4E6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4330" y="6492875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rgbClr val="FFFFFF"/>
                </a:solidFill>
              </a:rPr>
              <a:t>Kasvinviljelytilan yhtiöittäminen – webinaari 20.11.2025</a:t>
            </a:r>
            <a:endParaRPr lang="fi-FI" sz="9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7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53E0120-7F64-3961-FE9A-E843ECF4D8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Palkka ja kulukorvaus on ansiotuloa saajalleen.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Pienestä palkasta verotus on kevyt </a:t>
            </a:r>
          </a:p>
          <a:p>
            <a:pPr marL="1485900" lvl="2" indent="-342900"/>
            <a:r>
              <a:rPr lang="fi-FI" sz="1600" dirty="0">
                <a:solidFill>
                  <a:schemeClr val="bg1"/>
                </a:solidFill>
              </a:rPr>
              <a:t>Esimerkiksi 30 000 €:n palkasta maksetaan veroja n. 2 100 €.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Yrittäjä maksaa vain ennakonpidätyksen ja sava-maksun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Päivärahat ja kilometrikorvaukset ovat verovapaita.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Luontoisetuja esimerkiksi puhelinetu, autoetu, asuntoetu, liikunta- ja kulttuuriedut sekä ravintoetu. Muut ovat ansiotuloveron alaisia paitsi liikunta- ja kulttuuriedut verovapaita 400 euroon saakka.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Lähipiirilainat 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Osakeyhtiön on mahdollista antaa lainaa lähipiirille </a:t>
            </a:r>
            <a:r>
              <a:rPr lang="fi-FI" sz="2000" b="1" dirty="0">
                <a:solidFill>
                  <a:schemeClr val="bg1"/>
                </a:solidFill>
              </a:rPr>
              <a:t>tavanomaisin lainaehdoin.</a:t>
            </a:r>
          </a:p>
          <a:p>
            <a:pPr marL="1028700" lvl="1" indent="-342900"/>
            <a:r>
              <a:rPr lang="fi-FI" sz="2000" dirty="0">
                <a:solidFill>
                  <a:schemeClr val="bg1"/>
                </a:solidFill>
              </a:rPr>
              <a:t>Huomioitava verotuksellinen käsittely pääomatulona. 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49187D-A39E-7387-2F0C-6D7725A5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9</a:t>
            </a:fld>
            <a:endParaRPr lang="fi-FI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CBF50B-8331-FAE2-8E42-F4EF8A89A74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Varojenjako 2/3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E7C60928-02B8-A4B2-F142-C081B2EC8A47}"/>
              </a:ext>
            </a:extLst>
          </p:cNvPr>
          <p:cNvSpPr txBox="1">
            <a:spLocks/>
          </p:cNvSpPr>
          <p:nvPr/>
        </p:nvSpPr>
        <p:spPr>
          <a:xfrm>
            <a:off x="7134330" y="6415877"/>
            <a:ext cx="4920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fi-FI"/>
            </a:defPPr>
            <a:lvl1pPr marL="0" algn="r" defTabSz="914400" rtl="0" eaLnBrk="1" latinLnBrk="0" hangingPunct="1">
              <a:defRPr sz="1000" b="1" kern="1200" cap="none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Kasvinviljelytilan yhtiöittäminen – webinaari 20.11.2025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7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ProAgria">
      <a:dk1>
        <a:sysClr val="windowText" lastClr="000000"/>
      </a:dk1>
      <a:lt1>
        <a:sysClr val="window" lastClr="FFFFFF"/>
      </a:lt1>
      <a:dk2>
        <a:srgbClr val="00463E"/>
      </a:dk2>
      <a:lt2>
        <a:srgbClr val="E8E8E8"/>
      </a:lt2>
      <a:accent1>
        <a:srgbClr val="0AEF62"/>
      </a:accent1>
      <a:accent2>
        <a:srgbClr val="35B559"/>
      </a:accent2>
      <a:accent3>
        <a:srgbClr val="00463E"/>
      </a:accent3>
      <a:accent4>
        <a:srgbClr val="CBC495"/>
      </a:accent4>
      <a:accent5>
        <a:srgbClr val="DCE000"/>
      </a:accent5>
      <a:accent6>
        <a:srgbClr val="E48D4E"/>
      </a:accent6>
      <a:hlink>
        <a:srgbClr val="1176E5"/>
      </a:hlink>
      <a:folHlink>
        <a:srgbClr val="3CD8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49_TF16411254_Win32" id="{F48E91CD-70E7-4F52-ACA3-5DE13F8B57F2}" vid="{CC8DBDAC-B6C3-4EED-A273-01FE0152A4DF}"/>
    </a:ext>
  </a:extLst>
</a:theme>
</file>

<file path=ppt/theme/theme2.xml><?xml version="1.0" encoding="utf-8"?>
<a:theme xmlns:a="http://schemas.openxmlformats.org/drawingml/2006/main" name="MKN_brändisivuja">
  <a:themeElements>
    <a:clrScheme name="Mukautettu 3">
      <a:dk1>
        <a:sysClr val="windowText" lastClr="000000"/>
      </a:dk1>
      <a:lt1>
        <a:sysClr val="window" lastClr="FFFFFF"/>
      </a:lt1>
      <a:dk2>
        <a:srgbClr val="FF883E"/>
      </a:dk2>
      <a:lt2>
        <a:srgbClr val="E7E6E6"/>
      </a:lt2>
      <a:accent1>
        <a:srgbClr val="00B388"/>
      </a:accent1>
      <a:accent2>
        <a:srgbClr val="FF883E"/>
      </a:accent2>
      <a:accent3>
        <a:srgbClr val="C13A44"/>
      </a:accent3>
      <a:accent4>
        <a:srgbClr val="FF883E"/>
      </a:accent4>
      <a:accent5>
        <a:srgbClr val="FCCF61"/>
      </a:accent5>
      <a:accent6>
        <a:srgbClr val="FF883E"/>
      </a:accent6>
      <a:hlink>
        <a:srgbClr val="FF883E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938a38-25ee-4711-9567-73f28cfd203c" xsi:nil="true"/>
    <lcf76f155ced4ddcb4097134ff3c332f xmlns="d2ec2559-740b-4162-a11e-3946e5231a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AE8751E8A10F40829F5279E8330F8C" ma:contentTypeVersion="14" ma:contentTypeDescription="Luo uusi asiakirja." ma:contentTypeScope="" ma:versionID="080bdd616aba1a73fb4cd77b4d6f2ade">
  <xsd:schema xmlns:xsd="http://www.w3.org/2001/XMLSchema" xmlns:xs="http://www.w3.org/2001/XMLSchema" xmlns:p="http://schemas.microsoft.com/office/2006/metadata/properties" xmlns:ns2="d2ec2559-740b-4162-a11e-3946e5231a61" xmlns:ns3="a7938a38-25ee-4711-9567-73f28cfd203c" targetNamespace="http://schemas.microsoft.com/office/2006/metadata/properties" ma:root="true" ma:fieldsID="e3269895395a2c20921dde9c4cf72210" ns2:_="" ns3:_="">
    <xsd:import namespace="d2ec2559-740b-4162-a11e-3946e5231a61"/>
    <xsd:import namespace="a7938a38-25ee-4711-9567-73f28cfd2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c2559-740b-4162-a11e-3946e5231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9e0edd5-a478-4c70-a968-7e9809413a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a38-25ee-4711-9567-73f28cfd20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b07c3b3-8b4e-4d20-bbde-89b007f40fd0}" ma:internalName="TaxCatchAll" ma:showField="CatchAllData" ma:web="a7938a38-25ee-4711-9567-73f28cfd2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21FE4-3184-49E6-95AD-A045530002E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0F98B39-7EBA-4823-84A5-26F478799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AD2F5-D923-4767-B435-0F82AC2FAEEF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2030</Words>
  <Application>Microsoft Office PowerPoint</Application>
  <PresentationFormat>Laajakuva</PresentationFormat>
  <Paragraphs>342</Paragraphs>
  <Slides>35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Euclid Circular B Regular Ita</vt:lpstr>
      <vt:lpstr>Segoe UI Light</vt:lpstr>
      <vt:lpstr>Times New Roman</vt:lpstr>
      <vt:lpstr>Office-teema</vt:lpstr>
      <vt:lpstr>MKN_brändisivuja</vt:lpstr>
      <vt:lpstr>Kasvinviljelytilan yhtiöittäminen – webinaari 20.11.2025</vt:lpstr>
      <vt:lpstr>PowerPoint-esitys</vt:lpstr>
      <vt:lpstr>Esityksen sisältö</vt:lpstr>
      <vt:lpstr>PowerPoint-esitys</vt:lpstr>
      <vt:lpstr>Osakeyhtiön verotus </vt:lpstr>
      <vt:lpstr>Osakeyhtiön kirjanpito</vt:lpstr>
      <vt:lpstr>Osakeyhtiön toimielimet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Kasvinviljelytilan erityispiirteet</vt:lpstr>
      <vt:lpstr>Kasvinviljelytilan yhtiöittäminen   </vt:lpstr>
      <vt:lpstr>Pelto nettovarallisuusarvossa </vt:lpstr>
      <vt:lpstr>Metsä yhtiöön vai ei?  </vt:lpstr>
      <vt:lpstr>Koneurakointi tai muu sivuelinkeino</vt:lpstr>
      <vt:lpstr>Sivutoiminen kasvinviljelytila </vt:lpstr>
      <vt:lpstr>Kumpi ensin yhtiö vai sukupolvenvaihdos?  </vt:lpstr>
      <vt:lpstr>PowerPoint-esitys</vt:lpstr>
      <vt:lpstr>PowerPoint-esitys</vt:lpstr>
      <vt:lpstr>PowerPoint-esitys</vt:lpstr>
      <vt:lpstr>Kiitos mielenkiinnostanne!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Birgitta Salminen</dc:creator>
  <cp:lastModifiedBy>Marjut Luoma</cp:lastModifiedBy>
  <cp:revision>80</cp:revision>
  <dcterms:created xsi:type="dcterms:W3CDTF">2022-04-25T11:59:49Z</dcterms:created>
  <dcterms:modified xsi:type="dcterms:W3CDTF">2025-11-20T05:55:04Z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0x010100FAAE8751E8A10F40829F5279E8330F8C</vt:lpwstr>
  </property>
</Properties>
</file>