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4189" r:id="rId4"/>
    <p:sldMasterId id="2147484232" r:id="rId5"/>
  </p:sldMasterIdLst>
  <p:notesMasterIdLst>
    <p:notesMasterId r:id="rId36"/>
  </p:notesMasterIdLst>
  <p:sldIdLst>
    <p:sldId id="257" r:id="rId6"/>
    <p:sldId id="402" r:id="rId7"/>
    <p:sldId id="545" r:id="rId8"/>
    <p:sldId id="546" r:id="rId9"/>
    <p:sldId id="538" r:id="rId10"/>
    <p:sldId id="537" r:id="rId11"/>
    <p:sldId id="536" r:id="rId12"/>
    <p:sldId id="410" r:id="rId13"/>
    <p:sldId id="540" r:id="rId14"/>
    <p:sldId id="495" r:id="rId15"/>
    <p:sldId id="341" r:id="rId16"/>
    <p:sldId id="340" r:id="rId17"/>
    <p:sldId id="323" r:id="rId18"/>
    <p:sldId id="349" r:id="rId19"/>
    <p:sldId id="497" r:id="rId20"/>
    <p:sldId id="542" r:id="rId21"/>
    <p:sldId id="500" r:id="rId22"/>
    <p:sldId id="372" r:id="rId23"/>
    <p:sldId id="464" r:id="rId24"/>
    <p:sldId id="543" r:id="rId25"/>
    <p:sldId id="272" r:id="rId26"/>
    <p:sldId id="529" r:id="rId27"/>
    <p:sldId id="392" r:id="rId28"/>
    <p:sldId id="319" r:id="rId29"/>
    <p:sldId id="544" r:id="rId30"/>
    <p:sldId id="342" r:id="rId31"/>
    <p:sldId id="346" r:id="rId32"/>
    <p:sldId id="311" r:id="rId33"/>
    <p:sldId id="350" r:id="rId34"/>
    <p:sldId id="264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1B157-6FD8-4055-83C5-BB894ED10C85}" v="1" dt="2023-03-03T06:00:58.805"/>
    <p1510:client id="{94F38CB2-47D5-4843-B2D9-25750A597A14}" v="4" dt="2023-03-14T16:37:32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2B945E-DB1A-4468-B8AE-41C548DECB2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4276427-8D1E-40A1-AFE5-3605C408F489}">
      <dgm:prSet phldrT="[Teksti]" custT="1"/>
      <dgm:spPr>
        <a:solidFill>
          <a:srgbClr val="72B5CC"/>
        </a:solidFill>
      </dgm:spPr>
      <dgm:t>
        <a:bodyPr/>
        <a:lstStyle/>
        <a:p>
          <a:pPr algn="ctr"/>
          <a:r>
            <a:rPr lang="fi-FI" sz="1050" b="1">
              <a:latin typeface="Century Gothic" panose="020B0502020202020204" pitchFamily="34" charset="0"/>
            </a:rPr>
            <a:t>Tilusjärjestelyselvitys</a:t>
          </a:r>
        </a:p>
      </dgm:t>
    </dgm:pt>
    <dgm:pt modelId="{B643C33B-4787-4B86-AC86-245886791C13}" type="parTrans" cxnId="{B05CB4CC-A13C-4362-B0F0-1722D4E75F7F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67033E6C-98A0-45F8-B306-E079885B98EF}" type="sibTrans" cxnId="{B05CB4CC-A13C-4362-B0F0-1722D4E75F7F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54527D88-07C6-4676-BDAB-1C28A3356B84}">
      <dgm:prSet phldrT="[Teksti]" custT="1"/>
      <dgm:spPr>
        <a:solidFill>
          <a:srgbClr val="FF8F2B"/>
        </a:solidFill>
        <a:ln>
          <a:solidFill>
            <a:schemeClr val="bg1"/>
          </a:solidFill>
        </a:ln>
      </dgm:spPr>
      <dgm:t>
        <a:bodyPr/>
        <a:lstStyle/>
        <a:p>
          <a:r>
            <a:rPr lang="fi-FI" sz="1050" b="1">
              <a:latin typeface="Century Gothic" panose="020B0502020202020204" pitchFamily="34" charset="0"/>
            </a:rPr>
            <a:t>Tilussijoituksen suunnittelu</a:t>
          </a:r>
        </a:p>
      </dgm:t>
    </dgm:pt>
    <dgm:pt modelId="{04E7D232-C4B1-4B18-870E-70DBD05CA45E}" type="parTrans" cxnId="{545D5329-D6FC-44FD-9CD5-C473BB047500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EFC41FA4-16AF-42B0-8E88-F1EA98D5C0ED}" type="sibTrans" cxnId="{545D5329-D6FC-44FD-9CD5-C473BB047500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73BABE46-F19C-432F-A78A-440B17B92D19}">
      <dgm:prSet phldrT="[Teksti]" custT="1"/>
      <dgm:spPr>
        <a:solidFill>
          <a:srgbClr val="41B746"/>
        </a:solidFill>
      </dgm:spPr>
      <dgm:t>
        <a:bodyPr/>
        <a:lstStyle/>
        <a:p>
          <a:r>
            <a:rPr lang="fi-FI" sz="1000" b="1">
              <a:latin typeface="Century Gothic" panose="020B0502020202020204" pitchFamily="34" charset="0"/>
            </a:rPr>
            <a:t>Toteuttaminen</a:t>
          </a:r>
        </a:p>
      </dgm:t>
    </dgm:pt>
    <dgm:pt modelId="{A86E7D7E-2A2B-4CAA-BCE2-3D80290F4795}" type="parTrans" cxnId="{52A38C7E-68EB-4F96-A6D3-48E56B5294E8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519E684A-FBC1-4B99-BA5C-E134CDE8690C}" type="sibTrans" cxnId="{52A38C7E-68EB-4F96-A6D3-48E56B5294E8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7788DDCA-085E-458D-BFE1-D4B9D2F8495C}" type="pres">
      <dgm:prSet presAssocID="{8D2B945E-DB1A-4468-B8AE-41C548DECB20}" presName="Name0" presStyleCnt="0">
        <dgm:presLayoutVars>
          <dgm:dir/>
          <dgm:animLvl val="lvl"/>
          <dgm:resizeHandles val="exact"/>
        </dgm:presLayoutVars>
      </dgm:prSet>
      <dgm:spPr/>
    </dgm:pt>
    <dgm:pt modelId="{C1395BDD-FF1A-48B2-84B8-3E182066945D}" type="pres">
      <dgm:prSet presAssocID="{94276427-8D1E-40A1-AFE5-3605C408F489}" presName="parTxOnly" presStyleLbl="node1" presStyleIdx="0" presStyleCnt="3" custScaleX="27138" custLinFactX="-6459" custLinFactNeighborX="-100000" custLinFactNeighborY="-3827">
        <dgm:presLayoutVars>
          <dgm:chMax val="0"/>
          <dgm:chPref val="0"/>
          <dgm:bulletEnabled val="1"/>
        </dgm:presLayoutVars>
      </dgm:prSet>
      <dgm:spPr/>
    </dgm:pt>
    <dgm:pt modelId="{D52607B4-6776-47C5-8246-0CC43D18C23A}" type="pres">
      <dgm:prSet presAssocID="{67033E6C-98A0-45F8-B306-E079885B98EF}" presName="parTxOnlySpace" presStyleCnt="0"/>
      <dgm:spPr/>
    </dgm:pt>
    <dgm:pt modelId="{8E54A91C-BE9A-41E7-80F9-57B8185FB050}" type="pres">
      <dgm:prSet presAssocID="{54527D88-07C6-4676-BDAB-1C28A3356B84}" presName="parTxOnly" presStyleLbl="node1" presStyleIdx="1" presStyleCnt="3" custScaleX="57470" custLinFactNeighborX="30484" custLinFactNeighborY="-8050">
        <dgm:presLayoutVars>
          <dgm:chMax val="0"/>
          <dgm:chPref val="0"/>
          <dgm:bulletEnabled val="1"/>
        </dgm:presLayoutVars>
      </dgm:prSet>
      <dgm:spPr/>
    </dgm:pt>
    <dgm:pt modelId="{626A880B-D182-42C6-911E-31932C4EF70A}" type="pres">
      <dgm:prSet presAssocID="{EFC41FA4-16AF-42B0-8E88-F1EA98D5C0ED}" presName="parTxOnlySpace" presStyleCnt="0"/>
      <dgm:spPr/>
    </dgm:pt>
    <dgm:pt modelId="{AD0E9A8F-C122-47C7-809B-C902576DF75C}" type="pres">
      <dgm:prSet presAssocID="{73BABE46-F19C-432F-A78A-440B17B92D19}" presName="parTxOnly" presStyleLbl="node1" presStyleIdx="2" presStyleCnt="3" custScaleX="27522" custLinFactNeighborX="86512" custLinFactNeighborY="-1254">
        <dgm:presLayoutVars>
          <dgm:chMax val="0"/>
          <dgm:chPref val="0"/>
          <dgm:bulletEnabled val="1"/>
        </dgm:presLayoutVars>
      </dgm:prSet>
      <dgm:spPr/>
    </dgm:pt>
  </dgm:ptLst>
  <dgm:cxnLst>
    <dgm:cxn modelId="{30309109-F453-4485-8F73-260BD2F589D6}" type="presOf" srcId="{8D2B945E-DB1A-4468-B8AE-41C548DECB20}" destId="{7788DDCA-085E-458D-BFE1-D4B9D2F8495C}" srcOrd="0" destOrd="0" presId="urn:microsoft.com/office/officeart/2005/8/layout/chevron1"/>
    <dgm:cxn modelId="{545D5329-D6FC-44FD-9CD5-C473BB047500}" srcId="{8D2B945E-DB1A-4468-B8AE-41C548DECB20}" destId="{54527D88-07C6-4676-BDAB-1C28A3356B84}" srcOrd="1" destOrd="0" parTransId="{04E7D232-C4B1-4B18-870E-70DBD05CA45E}" sibTransId="{EFC41FA4-16AF-42B0-8E88-F1EA98D5C0ED}"/>
    <dgm:cxn modelId="{DD87F12E-9000-4960-B5D7-3D58AA6EAAE1}" type="presOf" srcId="{73BABE46-F19C-432F-A78A-440B17B92D19}" destId="{AD0E9A8F-C122-47C7-809B-C902576DF75C}" srcOrd="0" destOrd="0" presId="urn:microsoft.com/office/officeart/2005/8/layout/chevron1"/>
    <dgm:cxn modelId="{52A38C7E-68EB-4F96-A6D3-48E56B5294E8}" srcId="{8D2B945E-DB1A-4468-B8AE-41C548DECB20}" destId="{73BABE46-F19C-432F-A78A-440B17B92D19}" srcOrd="2" destOrd="0" parTransId="{A86E7D7E-2A2B-4CAA-BCE2-3D80290F4795}" sibTransId="{519E684A-FBC1-4B99-BA5C-E134CDE8690C}"/>
    <dgm:cxn modelId="{C58D68BC-99CC-4408-860D-3D730606DEB0}" type="presOf" srcId="{54527D88-07C6-4676-BDAB-1C28A3356B84}" destId="{8E54A91C-BE9A-41E7-80F9-57B8185FB050}" srcOrd="0" destOrd="0" presId="urn:microsoft.com/office/officeart/2005/8/layout/chevron1"/>
    <dgm:cxn modelId="{B05CB4CC-A13C-4362-B0F0-1722D4E75F7F}" srcId="{8D2B945E-DB1A-4468-B8AE-41C548DECB20}" destId="{94276427-8D1E-40A1-AFE5-3605C408F489}" srcOrd="0" destOrd="0" parTransId="{B643C33B-4787-4B86-AC86-245886791C13}" sibTransId="{67033E6C-98A0-45F8-B306-E079885B98EF}"/>
    <dgm:cxn modelId="{4D664DF4-163A-4ABF-92A3-E104712097D3}" type="presOf" srcId="{94276427-8D1E-40A1-AFE5-3605C408F489}" destId="{C1395BDD-FF1A-48B2-84B8-3E182066945D}" srcOrd="0" destOrd="0" presId="urn:microsoft.com/office/officeart/2005/8/layout/chevron1"/>
    <dgm:cxn modelId="{AB2D732B-37E5-4C83-9752-A9976512D3CC}" type="presParOf" srcId="{7788DDCA-085E-458D-BFE1-D4B9D2F8495C}" destId="{C1395BDD-FF1A-48B2-84B8-3E182066945D}" srcOrd="0" destOrd="0" presId="urn:microsoft.com/office/officeart/2005/8/layout/chevron1"/>
    <dgm:cxn modelId="{970D5174-7DEA-43F5-BF30-D60DB161D8D8}" type="presParOf" srcId="{7788DDCA-085E-458D-BFE1-D4B9D2F8495C}" destId="{D52607B4-6776-47C5-8246-0CC43D18C23A}" srcOrd="1" destOrd="0" presId="urn:microsoft.com/office/officeart/2005/8/layout/chevron1"/>
    <dgm:cxn modelId="{CC6888F8-8F8B-4BE3-BB66-6D9EFE487EDF}" type="presParOf" srcId="{7788DDCA-085E-458D-BFE1-D4B9D2F8495C}" destId="{8E54A91C-BE9A-41E7-80F9-57B8185FB050}" srcOrd="2" destOrd="0" presId="urn:microsoft.com/office/officeart/2005/8/layout/chevron1"/>
    <dgm:cxn modelId="{787FF8F8-0D98-4640-9318-142BC791113B}" type="presParOf" srcId="{7788DDCA-085E-458D-BFE1-D4B9D2F8495C}" destId="{626A880B-D182-42C6-911E-31932C4EF70A}" srcOrd="3" destOrd="0" presId="urn:microsoft.com/office/officeart/2005/8/layout/chevron1"/>
    <dgm:cxn modelId="{FCD15A2A-8830-4A3A-8EB6-526419653C76}" type="presParOf" srcId="{7788DDCA-085E-458D-BFE1-D4B9D2F8495C}" destId="{AD0E9A8F-C122-47C7-809B-C902576DF75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95BDD-FF1A-48B2-84B8-3E182066945D}">
      <dsp:nvSpPr>
        <dsp:cNvPr id="0" name=""/>
        <dsp:cNvSpPr/>
      </dsp:nvSpPr>
      <dsp:spPr>
        <a:xfrm>
          <a:off x="0" y="0"/>
          <a:ext cx="2326817" cy="502519"/>
        </a:xfrm>
        <a:prstGeom prst="chevron">
          <a:avLst/>
        </a:prstGeom>
        <a:solidFill>
          <a:srgbClr val="72B5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b="1" kern="1200">
              <a:latin typeface="Century Gothic" panose="020B0502020202020204" pitchFamily="34" charset="0"/>
            </a:rPr>
            <a:t>Tilusjärjestelyselvitys</a:t>
          </a:r>
        </a:p>
      </dsp:txBody>
      <dsp:txXfrm>
        <a:off x="251260" y="0"/>
        <a:ext cx="1824298" cy="502519"/>
      </dsp:txXfrm>
    </dsp:sp>
    <dsp:sp modelId="{8E54A91C-BE9A-41E7-80F9-57B8185FB050}">
      <dsp:nvSpPr>
        <dsp:cNvPr id="0" name=""/>
        <dsp:cNvSpPr/>
      </dsp:nvSpPr>
      <dsp:spPr>
        <a:xfrm>
          <a:off x="2072363" y="0"/>
          <a:ext cx="4927488" cy="502519"/>
        </a:xfrm>
        <a:prstGeom prst="chevron">
          <a:avLst/>
        </a:prstGeom>
        <a:solidFill>
          <a:srgbClr val="FF8F2B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b="1" kern="1200">
              <a:latin typeface="Century Gothic" panose="020B0502020202020204" pitchFamily="34" charset="0"/>
            </a:rPr>
            <a:t>Tilussijoituksen suunnittelu</a:t>
          </a:r>
        </a:p>
      </dsp:txBody>
      <dsp:txXfrm>
        <a:off x="2323623" y="0"/>
        <a:ext cx="4424969" cy="502519"/>
      </dsp:txXfrm>
    </dsp:sp>
    <dsp:sp modelId="{AD0E9A8F-C122-47C7-809B-C902576DF75C}">
      <dsp:nvSpPr>
        <dsp:cNvPr id="0" name=""/>
        <dsp:cNvSpPr/>
      </dsp:nvSpPr>
      <dsp:spPr>
        <a:xfrm>
          <a:off x="6222658" y="0"/>
          <a:ext cx="2359741" cy="502519"/>
        </a:xfrm>
        <a:prstGeom prst="chevron">
          <a:avLst/>
        </a:prstGeom>
        <a:solidFill>
          <a:srgbClr val="41B7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>
              <a:latin typeface="Century Gothic" panose="020B0502020202020204" pitchFamily="34" charset="0"/>
            </a:rPr>
            <a:t>Toteuttaminen</a:t>
          </a:r>
        </a:p>
      </dsp:txBody>
      <dsp:txXfrm>
        <a:off x="6473918" y="0"/>
        <a:ext cx="1857222" cy="502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B246A-44A5-4247-8700-5D1DE037B930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73CBA-B3AF-40C4-BF1F-3BA367A4F4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416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706498-76EC-475A-9D56-C8D96BFF7C68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032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Ruutuaineistoissa mukana ne 2,5*2,5km ruudut, joissa on yli 25 ha peltoa.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489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8530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Vuokrausaste 3 m suurlohkossa.</a:t>
            </a:r>
          </a:p>
          <a:p>
            <a:pPr marL="228600" indent="-228600">
              <a:buAutoNum type="arabicPeriod"/>
            </a:pPr>
            <a:endParaRPr lang="fi-FI"/>
          </a:p>
          <a:p>
            <a:pPr marL="0" indent="0">
              <a:buNone/>
            </a:pPr>
            <a:r>
              <a:rPr lang="fi-FI"/>
              <a:t>Talouskeskusetäisyydet tietä pitkin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62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Vuokrausaste 3 m suurlohkossa.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Talouskeskusetäisyyden teitä pitkin.</a:t>
            </a:r>
          </a:p>
          <a:p>
            <a:pPr marL="228600" indent="-228600">
              <a:buAutoNum type="arabicPeriod"/>
            </a:pPr>
            <a:endParaRPr lang="fi-FI"/>
          </a:p>
          <a:p>
            <a:pPr marL="228600" indent="-228600">
              <a:buAutoNum type="arabicPeriod"/>
            </a:pPr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95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Ruutuaineistoissa mukana ne 5x5km ruudut, joissa on yli 100 ha peltoa.</a:t>
            </a:r>
          </a:p>
          <a:p>
            <a:r>
              <a:rPr lang="fi-FI"/>
              <a:t>Lohkokoon kasvupotentiaali on ruudun 0,7 m suurlohkojen keskipinta-ala jaettuna viljelijälohkojen keskipinta-alalla.</a:t>
            </a:r>
          </a:p>
          <a:p>
            <a:r>
              <a:rPr lang="fi-FI"/>
              <a:t>Maatilan kehittämispotentiaali on laskettu viiden osatekijän kokonaisuutena. Osatekijöitä ovat tilusten hajanaisuus, viljelijälohkokoko, -etäisyys, lohkojen yhdistämismahdollisuus ja peltovaltaisuus. Ruudussa vähintään 5 maatilaa.</a:t>
            </a:r>
          </a:p>
          <a:p>
            <a:r>
              <a:rPr lang="fi-FI"/>
              <a:t>Tilusrakennehaitta on laskettu kokohaitan ja etäisyyshaitan keskiarvona. Kokohaitan laskennassa on verrattu viljelykustannuksia 5 ha lohkoon ja etäisyyshaitan laskennassa 5 min päässä sijaitsevaan lohkoon.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977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Ruutuaineistoissa mukana ne 2,5*2,5km ruudut, joissa on yli 25 ha peltoa.</a:t>
            </a:r>
          </a:p>
          <a:p>
            <a:r>
              <a:rPr lang="fi-FI"/>
              <a:t>Lohkokoon kasvupotentiaali on ruudun 0,7 m suurlohkojen keskipinta-ala jaettuna viljelijälohkojen keskipinta-alalla.</a:t>
            </a:r>
          </a:p>
          <a:p>
            <a:r>
              <a:rPr lang="fi-FI"/>
              <a:t>Maatilan kehittämispotentiaali on laskettu viiden osatekijän kokonaisuutena. Osatekijöitä ovat tilusten hajanaisuus, viljelijälohkokoko, -etäisyys, lohkojen yhdistämismahdollisuus ja peltovaltaisuus. Ruudussa vähintään 3 maatilaa.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117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Viljelijälohkojen koko</a:t>
            </a:r>
          </a:p>
          <a:p>
            <a:pPr marL="0" indent="0">
              <a:buNone/>
            </a:pPr>
            <a:endParaRPr lang="fi-FI"/>
          </a:p>
          <a:p>
            <a:r>
              <a:rPr lang="fi-FI"/>
              <a:t>Lohkojen yhdistämismahdollisuudet suurlohkon sisällä. </a:t>
            </a:r>
          </a:p>
          <a:p>
            <a:r>
              <a:rPr lang="fi-FI"/>
              <a:t>Heikot, jos suurlohkossa on vain yksi viljelijälohko tai keskimääräinen lohkokoko on yli 6 ha. </a:t>
            </a:r>
          </a:p>
          <a:p>
            <a:r>
              <a:rPr lang="fi-FI"/>
              <a:t>Muuten hyvät mahdollisuudet.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18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Viljelijälohkojen koko</a:t>
            </a:r>
          </a:p>
          <a:p>
            <a:pPr marL="0" indent="0">
              <a:buNone/>
            </a:pPr>
            <a:endParaRPr lang="fi-FI"/>
          </a:p>
          <a:p>
            <a:r>
              <a:rPr lang="fi-FI"/>
              <a:t>Lohkojen yhdistämismahdollisuudet suurlohkon sisällä. </a:t>
            </a:r>
          </a:p>
          <a:p>
            <a:r>
              <a:rPr lang="fi-FI"/>
              <a:t>Heikot, jos suurlohkossa on vain yksi viljelijälohko tai keskimääräinen lohkokoko on yli 6 ha. </a:t>
            </a:r>
          </a:p>
          <a:p>
            <a:r>
              <a:rPr lang="fi-FI"/>
              <a:t>Muuten hyvät mahdollisuudet.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947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43027">
              <a:defRPr/>
            </a:pPr>
            <a:fld id="{C63E8B1E-8334-4D5F-891E-3B58F056A3C4}" type="slidenum">
              <a:rPr lang="fi-FI">
                <a:solidFill>
                  <a:srgbClr val="000000"/>
                </a:solidFill>
                <a:latin typeface="Calibri" panose="020F0502020204030204"/>
              </a:rPr>
              <a:pPr defTabSz="743027">
                <a:defRPr/>
              </a:pPr>
              <a:t>15</a:t>
            </a:fld>
            <a:endParaRPr lang="fi-FI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480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E8B1E-8334-4D5F-891E-3B58F056A3C4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455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E8B1E-8334-4D5F-891E-3B58F056A3C4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590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0280A-8028-4915-AFE9-22FB85DF34CA}" type="slidenum">
              <a:rPr lang="fi-FI" altLang="fi-FI" smtClean="0"/>
              <a:pPr/>
              <a:t>24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7270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1C5D42-C7CD-4961-98E0-B7989DD6F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A65C687-DBBD-4341-A6A7-8460DF509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2E6375E-1A8D-42DA-8A9D-5000FA33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BA609C-930F-4E12-85E2-D98F7B99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994446-7B74-4268-95C1-D11C4CB8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283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026345-9184-47E9-BFDF-6F73F49C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2D22BA6-C6F7-486A-8871-6E6845432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64C134-61BE-493E-95D1-9C52DFF0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9DE456-1A60-4324-B3BF-A6B61CA3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6F336B-3A9A-4226-B0CE-3DFE74CE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356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251497D-F45A-44E3-B8C4-FC5031108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7714CF7-6C67-4ADC-B183-C41A3C5E5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88E6C9-6973-40E3-B63A-A9A1EA05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43B2A1-FFF1-4064-8914-19483DC4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1BD654-B615-4B51-8F71-A52A8C9C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737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Kansi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Maanmittauslaitoksen logo">
            <a:extLst>
              <a:ext uri="{FF2B5EF4-FFF2-40B4-BE49-F238E27FC236}">
                <a16:creationId xmlns:a16="http://schemas.microsoft.com/office/drawing/2014/main" id="{3343EDA3-4AB8-4917-B439-52E657C0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375" y="441493"/>
            <a:ext cx="2330070" cy="124387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014A11-5B1F-4342-9A16-D21F5A0659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2312894"/>
            <a:ext cx="7115175" cy="1981199"/>
          </a:xfrm>
        </p:spPr>
        <p:txBody>
          <a:bodyPr anchor="b" anchorCtr="0">
            <a:noAutofit/>
          </a:bodyPr>
          <a:lstStyle>
            <a:lvl1pPr algn="l">
              <a:defRPr sz="4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br>
              <a:rPr lang="fi-FI"/>
            </a:br>
            <a:r>
              <a:rPr lang="fi-FI" err="1"/>
              <a:t>tt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A27894-5EDE-47B9-9F25-0B3B1F1D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49" y="4415470"/>
            <a:ext cx="5953125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03A438EC-6334-489B-9207-7FFB9C037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250" y="5594350"/>
            <a:ext cx="5953124" cy="10112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Esittäjä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10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TION EDELLÄKÄVIJÄ - ALOITUS-SIV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3376507"/>
            <a:ext cx="10078720" cy="323088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23" y="5014259"/>
            <a:ext cx="1801091" cy="9815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3567" y="5015783"/>
            <a:ext cx="9092381" cy="83441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9071A46E-DAFE-4DF9-80BE-401BCE6C75F6}" type="datetime1">
              <a:rPr lang="fi-FI" smtClean="0">
                <a:solidFill>
                  <a:prstClr val="white"/>
                </a:solidFill>
              </a:rPr>
              <a:pPr/>
              <a:t>15.3.2023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721C0A5-67F8-1747-AC18-E6E051725274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TKIMUS - ALOITUSSIV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922" y="5015784"/>
            <a:ext cx="1798292" cy="98006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3534833"/>
            <a:ext cx="9501632" cy="27432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3567" y="5015783"/>
            <a:ext cx="9092381" cy="83441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E2FF38E-6FB7-4C7E-AB49-C8B57FE5DFB1}" type="datetime1">
              <a:rPr lang="fi-FI" smtClean="0">
                <a:solidFill>
                  <a:prstClr val="white"/>
                </a:solidFill>
              </a:rPr>
              <a:pPr/>
              <a:t>15.3.2023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721C0A5-67F8-1747-AC18-E6E051725274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23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GITAALISET PALVELUT - ALOITUS-SIV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53" y="3152987"/>
            <a:ext cx="10078720" cy="323088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7" y="5012374"/>
            <a:ext cx="1804547" cy="9834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3567" y="5015783"/>
            <a:ext cx="9092381" cy="83441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A056F2C-77DD-427C-A6A0-06030F7178E7}" type="datetime1">
              <a:rPr lang="fi-FI" smtClean="0">
                <a:solidFill>
                  <a:prstClr val="white"/>
                </a:solidFill>
              </a:rPr>
              <a:pPr/>
              <a:t>15.3.2023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721C0A5-67F8-1747-AC18-E6E051725274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85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>
            <a:extLst>
              <a:ext uri="{FF2B5EF4-FFF2-40B4-BE49-F238E27FC236}">
                <a16:creationId xmlns:a16="http://schemas.microsoft.com/office/drawing/2014/main" id="{04329041-8CA0-4D47-ADF0-191EBA1A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33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158DED-3FF5-4FC7-B0E0-2359BB76C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96022"/>
            <a:ext cx="51840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E499423-A456-44D4-A6F8-47723797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736057"/>
            <a:ext cx="5184000" cy="3453606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000"/>
            </a:lvl1pPr>
            <a:lvl2pPr>
              <a:lnSpc>
                <a:spcPct val="100000"/>
              </a:lnSpc>
              <a:buClr>
                <a:srgbClr val="266B7F"/>
              </a:buClr>
              <a:defRPr sz="2000">
                <a:latin typeface="Daytona" panose="020B0604030500040204" pitchFamily="34" charset="0"/>
              </a:defRPr>
            </a:lvl2pPr>
            <a:lvl3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3pPr>
            <a:lvl4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4pPr>
            <a:lvl5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63BC31-67E7-43B6-A03A-9EC006F91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96022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9EA6F6-83F7-4036-B75D-8CE592FEA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6057"/>
            <a:ext cx="5183188" cy="3453606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000"/>
            </a:lvl1pPr>
            <a:lvl2pPr>
              <a:lnSpc>
                <a:spcPct val="100000"/>
              </a:lnSpc>
              <a:buClr>
                <a:srgbClr val="266B7F"/>
              </a:buClr>
              <a:defRPr sz="2000">
                <a:latin typeface="Daytona" panose="020B0604030500040204" pitchFamily="34" charset="0"/>
              </a:defRPr>
            </a:lvl2pPr>
            <a:lvl3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3pPr>
            <a:lvl4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4pPr>
            <a:lvl5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B21D955F-EE83-47A8-833D-355A921A5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3"/>
            <a:ext cx="1905000" cy="124918"/>
          </a:xfrm>
          <a:prstGeom prst="rect">
            <a:avLst/>
          </a:prstGeom>
        </p:spPr>
      </p:pic>
      <p:sp>
        <p:nvSpPr>
          <p:cNvPr id="20" name="Päivämäärän paikkamerkki 3">
            <a:extLst>
              <a:ext uri="{FF2B5EF4-FFF2-40B4-BE49-F238E27FC236}">
                <a16:creationId xmlns:a16="http://schemas.microsoft.com/office/drawing/2014/main" id="{15CB3F77-D60D-49E8-B6E6-CAB03497B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257BAC0A-0A77-4B96-8EF7-973F8520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444008C5-D429-4CEB-B72E-9FE25F0D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0466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9274"/>
            <a:ext cx="10512425" cy="1324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874075"/>
            <a:ext cx="4533900" cy="43267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1874074"/>
            <a:ext cx="5978525" cy="4326702"/>
          </a:xfrm>
          <a:prstGeom prst="roundRect">
            <a:avLst>
              <a:gd name="adj" fmla="val 1495"/>
            </a:avLst>
          </a:prstGeom>
        </p:spPr>
        <p:txBody>
          <a:bodyPr/>
          <a:lstStyle/>
          <a:p>
            <a:r>
              <a:rPr lang="fi-FI"/>
              <a:t>Lisää kuva napsauttamalla kuvaketta</a:t>
            </a:r>
            <a:endParaRPr lang="en-GB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1AAB3EB5-1A17-4A71-B464-169F367D4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3"/>
            <a:ext cx="1905000" cy="124918"/>
          </a:xfrm>
          <a:prstGeom prst="rect">
            <a:avLst/>
          </a:prstGeom>
        </p:spPr>
      </p:pic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953009C1-2FC1-4412-ACAD-D3521039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5A5CBEEB-2537-457C-BEF5-A9A6342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9A4660D8-6576-488A-88F8-C2140A90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6083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 Päätösdia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71F989-E9D8-47B6-9E91-E1BD6857E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7855" y="1776049"/>
            <a:ext cx="5360987" cy="103996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fi-FI"/>
              <a:t>Kiitos</a:t>
            </a:r>
            <a:endParaRPr lang="en-GB"/>
          </a:p>
        </p:txBody>
      </p:sp>
      <p:sp>
        <p:nvSpPr>
          <p:cNvPr id="7" name="Kuvan paikkamerkki 28">
            <a:extLst>
              <a:ext uri="{FF2B5EF4-FFF2-40B4-BE49-F238E27FC236}">
                <a16:creationId xmlns:a16="http://schemas.microsoft.com/office/drawing/2014/main" id="{9E3D1CDC-92E4-4968-9716-3C17479217F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57877" y="1769369"/>
            <a:ext cx="3476625" cy="3498215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4" name="Kuva 2">
            <a:extLst>
              <a:ext uri="{FF2B5EF4-FFF2-40B4-BE49-F238E27FC236}">
                <a16:creationId xmlns:a16="http://schemas.microsoft.com/office/drawing/2014/main" id="{2CF80CA3-E571-4D6B-8726-517E30F7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62558">
            <a:off x="6830981" y="1784311"/>
            <a:ext cx="3482976" cy="3506430"/>
          </a:xfrm>
          <a:custGeom>
            <a:avLst/>
            <a:gdLst>
              <a:gd name="connsiteX0" fmla="*/ 1110557 w 1138369"/>
              <a:gd name="connsiteY0" fmla="*/ 569684 h 1146035"/>
              <a:gd name="connsiteX1" fmla="*/ 786707 w 1138369"/>
              <a:gd name="connsiteY1" fmla="*/ 75337 h 1146035"/>
              <a:gd name="connsiteX2" fmla="*/ 559060 w 1138369"/>
              <a:gd name="connsiteY2" fmla="*/ 26759 h 1146035"/>
              <a:gd name="connsiteX3" fmla="*/ 73285 w 1138369"/>
              <a:gd name="connsiteY3" fmla="*/ 347752 h 1146035"/>
              <a:gd name="connsiteX4" fmla="*/ 27565 w 1138369"/>
              <a:gd name="connsiteY4" fmla="*/ 577304 h 1146035"/>
              <a:gd name="connsiteX5" fmla="*/ 351415 w 1138369"/>
              <a:gd name="connsiteY5" fmla="*/ 1070699 h 1146035"/>
              <a:gd name="connsiteX6" fmla="*/ 579062 w 1138369"/>
              <a:gd name="connsiteY6" fmla="*/ 1119277 h 1146035"/>
              <a:gd name="connsiteX7" fmla="*/ 1064837 w 1138369"/>
              <a:gd name="connsiteY7" fmla="*/ 798284 h 1146035"/>
              <a:gd name="connsiteX8" fmla="*/ 1110557 w 1138369"/>
              <a:gd name="connsiteY8" fmla="*/ 569684 h 114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369" h="1146035">
                <a:moveTo>
                  <a:pt x="1110557" y="569684"/>
                </a:moveTo>
                <a:lnTo>
                  <a:pt x="786707" y="75337"/>
                </a:lnTo>
                <a:cubicBezTo>
                  <a:pt x="736225" y="-1816"/>
                  <a:pt x="634307" y="-22771"/>
                  <a:pt x="559060" y="26759"/>
                </a:cubicBezTo>
                <a:lnTo>
                  <a:pt x="73285" y="347752"/>
                </a:lnTo>
                <a:cubicBezTo>
                  <a:pt x="-1963" y="397282"/>
                  <a:pt x="-22918" y="500152"/>
                  <a:pt x="27565" y="577304"/>
                </a:cubicBezTo>
                <a:lnTo>
                  <a:pt x="351415" y="1070699"/>
                </a:lnTo>
                <a:cubicBezTo>
                  <a:pt x="401897" y="1147852"/>
                  <a:pt x="503815" y="1168807"/>
                  <a:pt x="579062" y="1119277"/>
                </a:cubicBezTo>
                <a:lnTo>
                  <a:pt x="1064837" y="798284"/>
                </a:lnTo>
                <a:cubicBezTo>
                  <a:pt x="1141037" y="748754"/>
                  <a:pt x="1161040" y="646837"/>
                  <a:pt x="1110557" y="569684"/>
                </a:cubicBezTo>
                <a:close/>
              </a:path>
            </a:pathLst>
          </a:custGeom>
          <a:noFill/>
          <a:ln w="12700" cap="flat">
            <a:gradFill flip="none" rotWithShape="1">
              <a:gsLst>
                <a:gs pos="0">
                  <a:schemeClr val="accent2"/>
                </a:gs>
                <a:gs pos="87000">
                  <a:schemeClr val="accent3"/>
                </a:gs>
              </a:gsLst>
              <a:lin ang="54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0875505-EE3C-476B-B37D-EE93408CA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3"/>
            <a:ext cx="1905000" cy="124918"/>
          </a:xfrm>
          <a:prstGeom prst="rect">
            <a:avLst/>
          </a:prstGeom>
        </p:spPr>
      </p:pic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E8C3E969-D6B6-4457-89C1-0F00DC83F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CC742ADB-7D28-4293-9676-CD9FEB99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0BF8D845-87D1-4324-B4A6-0A9EEEC4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619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 Päätösdia - Yhteiseen suunta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FE0BB88F-3373-4FAE-9E43-2FB8D1686537}"/>
              </a:ext>
            </a:extLst>
          </p:cNvPr>
          <p:cNvSpPr txBox="1"/>
          <p:nvPr userDrawn="1"/>
        </p:nvSpPr>
        <p:spPr>
          <a:xfrm>
            <a:off x="838200" y="2203268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>
                <a:solidFill>
                  <a:schemeClr val="accent3"/>
                </a:solidFill>
                <a:latin typeface="+mj-lt"/>
              </a:rPr>
              <a:t>Yhteiseen suuntaan</a:t>
            </a:r>
            <a:endParaRPr lang="en-GB" sz="480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6" name="Kuva 5" descr="Maanmittauslaitoksen logo">
            <a:extLst>
              <a:ext uri="{FF2B5EF4-FFF2-40B4-BE49-F238E27FC236}">
                <a16:creationId xmlns:a16="http://schemas.microsoft.com/office/drawing/2014/main" id="{08A505F1-518D-418B-91D4-00F1193C8A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0965" y="3496493"/>
            <a:ext cx="2330070" cy="12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9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B4BA60-A66A-4201-9F9B-DDA9B745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14910C-44AF-4659-90A7-74A476F81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5AAE73-1066-4D2A-88AB-E63007DF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641D74-0E4B-4172-8EC3-2356EA32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7180FE2-6F32-49B0-B127-559F7BCB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481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ansi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Maanmittauslaitoksen logo">
            <a:extLst>
              <a:ext uri="{FF2B5EF4-FFF2-40B4-BE49-F238E27FC236}">
                <a16:creationId xmlns:a16="http://schemas.microsoft.com/office/drawing/2014/main" id="{3343EDA3-4AB8-4917-B439-52E657C0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375" y="441493"/>
            <a:ext cx="2330071" cy="124387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014A11-5B1F-4342-9A16-D21F5A0659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1" y="2312895"/>
            <a:ext cx="7115175" cy="1981199"/>
          </a:xfrm>
        </p:spPr>
        <p:txBody>
          <a:bodyPr anchor="b" anchorCtr="0">
            <a:noAutofit/>
          </a:bodyPr>
          <a:lstStyle>
            <a:lvl1pPr algn="l">
              <a:defRPr sz="4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br>
              <a:rPr lang="fi-FI"/>
            </a:br>
            <a:r>
              <a:rPr lang="fi-FI" err="1"/>
              <a:t>tt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A27894-5EDE-47B9-9F25-0B3B1F1D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415471"/>
            <a:ext cx="5953125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03A438EC-6334-489B-9207-7FFB9C037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251" y="5594350"/>
            <a:ext cx="5953124" cy="10112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Esittäjä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64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ansi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Maanmittauslaitoksen logo">
            <a:extLst>
              <a:ext uri="{FF2B5EF4-FFF2-40B4-BE49-F238E27FC236}">
                <a16:creationId xmlns:a16="http://schemas.microsoft.com/office/drawing/2014/main" id="{3343EDA3-4AB8-4917-B439-52E657C0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375" y="441493"/>
            <a:ext cx="2330071" cy="124387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014A11-5B1F-4342-9A16-D21F5A0659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1" y="2312895"/>
            <a:ext cx="7115175" cy="1981199"/>
          </a:xfrm>
        </p:spPr>
        <p:txBody>
          <a:bodyPr anchor="b" anchorCtr="0">
            <a:noAutofit/>
          </a:bodyPr>
          <a:lstStyle>
            <a:lvl1pPr algn="l">
              <a:defRPr sz="4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br>
              <a:rPr lang="fi-FI"/>
            </a:br>
            <a:r>
              <a:rPr lang="fi-FI" err="1"/>
              <a:t>tt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A27894-5EDE-47B9-9F25-0B3B1F1D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415471"/>
            <a:ext cx="5953125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03A438EC-6334-489B-9207-7FFB9C037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251" y="5594350"/>
            <a:ext cx="5953124" cy="101123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Esittäjä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64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n numeron paikkamerkki 12">
            <a:extLst>
              <a:ext uri="{FF2B5EF4-FFF2-40B4-BE49-F238E27FC236}">
                <a16:creationId xmlns:a16="http://schemas.microsoft.com/office/drawing/2014/main" id="{89EADED2-722A-4F78-A112-83BCA621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Alatunnisteen paikkamerkki 11">
            <a:extLst>
              <a:ext uri="{FF2B5EF4-FFF2-40B4-BE49-F238E27FC236}">
                <a16:creationId xmlns:a16="http://schemas.microsoft.com/office/drawing/2014/main" id="{DBED2E63-3DD6-4D77-B68E-BA8658DA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5" name="Päivämäärän paikkamerkki 10">
            <a:extLst>
              <a:ext uri="{FF2B5EF4-FFF2-40B4-BE49-F238E27FC236}">
                <a16:creationId xmlns:a16="http://schemas.microsoft.com/office/drawing/2014/main" id="{5F247003-C078-4761-95F0-1B359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E2064-869F-4CEB-9739-CEC4D3E0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615"/>
            <a:ext cx="10515600" cy="4299349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266B7F"/>
              </a:buClr>
              <a:buNone/>
              <a:defRPr sz="2400"/>
            </a:lvl1pPr>
            <a:lvl2pPr marL="457189" indent="0">
              <a:lnSpc>
                <a:spcPct val="100000"/>
              </a:lnSpc>
              <a:buClr>
                <a:srgbClr val="266B7F"/>
              </a:buClr>
              <a:buNone/>
              <a:defRPr sz="2000"/>
            </a:lvl2pPr>
            <a:lvl3pPr marL="914377" indent="0">
              <a:lnSpc>
                <a:spcPct val="100000"/>
              </a:lnSpc>
              <a:buClr>
                <a:srgbClr val="266B7F"/>
              </a:buClr>
              <a:buNone/>
              <a:defRPr sz="2000"/>
            </a:lvl3pPr>
            <a:lvl4pPr marL="1371566" indent="0">
              <a:lnSpc>
                <a:spcPct val="100000"/>
              </a:lnSpc>
              <a:buClr>
                <a:srgbClr val="266B7F"/>
              </a:buClr>
              <a:buNone/>
              <a:defRPr sz="1800"/>
            </a:lvl4pPr>
            <a:lvl5pPr marL="1828754" indent="0">
              <a:lnSpc>
                <a:spcPct val="100000"/>
              </a:lnSpc>
              <a:buClr>
                <a:srgbClr val="266B7F"/>
              </a:buClr>
              <a:buNone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CF371FC-059A-4F27-928C-8D84867B3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7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5760" userDrawn="1">
          <p15:clr>
            <a:srgbClr val="FBAE40"/>
          </p15:clr>
        </p15:guide>
        <p15:guide id="4" pos="995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8331759C-389A-4112-B181-6513CEB8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DA860BA-D177-4530-8BAF-EB6D3924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FC4AF3C8-C455-4D5F-9D53-756B1B31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E2064-869F-4CEB-9739-CEC4D3E0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615"/>
            <a:ext cx="10515600" cy="4299349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400"/>
            </a:lvl1pPr>
            <a:lvl2pPr>
              <a:lnSpc>
                <a:spcPct val="100000"/>
              </a:lnSpc>
              <a:buClr>
                <a:srgbClr val="266B7F"/>
              </a:buClr>
              <a:defRPr sz="2400"/>
            </a:lvl2pPr>
            <a:lvl3pPr>
              <a:lnSpc>
                <a:spcPct val="100000"/>
              </a:lnSpc>
              <a:buClr>
                <a:srgbClr val="266B7F"/>
              </a:buClr>
              <a:defRPr sz="2000"/>
            </a:lvl3pPr>
            <a:lvl4pPr>
              <a:lnSpc>
                <a:spcPct val="100000"/>
              </a:lnSpc>
              <a:buClr>
                <a:srgbClr val="266B7F"/>
              </a:buClr>
              <a:defRPr sz="2000"/>
            </a:lvl4pPr>
            <a:lvl5pPr>
              <a:lnSpc>
                <a:spcPct val="100000"/>
              </a:lnSpc>
              <a:buClr>
                <a:srgbClr val="266B7F"/>
              </a:buClr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28E3A3E-47BF-4A28-B9BB-F324BF93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03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5760" userDrawn="1">
          <p15:clr>
            <a:srgbClr val="FBAE40"/>
          </p15:clr>
        </p15:guide>
        <p15:guide id="4" pos="995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 3kpl animoi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C35083F-627D-41B1-A07B-EA80EF02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43950" y="413249"/>
            <a:ext cx="6201228" cy="6614643"/>
          </a:xfrm>
          <a:prstGeom prst="rect">
            <a:avLst/>
          </a:prstGeom>
        </p:spPr>
      </p:pic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8331759C-389A-4112-B181-6513CEB8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DA860BA-D177-4530-8BAF-EB6D3924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FC4AF3C8-C455-4D5F-9D53-756B1B31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28E3A3E-47BF-4A28-B9BB-F324BF93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4946833-45CC-43B6-A6B4-93878DCF24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138868" y="1955061"/>
            <a:ext cx="2277736" cy="3767027"/>
          </a:xfrm>
          <a:prstGeom prst="rect">
            <a:avLst/>
          </a:prstGeom>
          <a:effectLst>
            <a:outerShdw blurRad="76200" dist="1143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AC53B5C-E666-439E-907F-FE75B9BEC6AE}"/>
              </a:ext>
            </a:extLst>
          </p:cNvPr>
          <p:cNvSpPr/>
          <p:nvPr userDrawn="1"/>
        </p:nvSpPr>
        <p:spPr>
          <a:xfrm>
            <a:off x="1908647" y="2279534"/>
            <a:ext cx="678044" cy="6780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1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4AF371-6E1E-40FC-829C-1DC6106FD67C}"/>
              </a:ext>
            </a:extLst>
          </p:cNvPr>
          <p:cNvSpPr/>
          <p:nvPr userDrawn="1"/>
        </p:nvSpPr>
        <p:spPr>
          <a:xfrm>
            <a:off x="2206714" y="3419798"/>
            <a:ext cx="678044" cy="6780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2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1757E9B-4EEF-475C-9717-4815448E8AF5}"/>
              </a:ext>
            </a:extLst>
          </p:cNvPr>
          <p:cNvSpPr/>
          <p:nvPr userDrawn="1"/>
        </p:nvSpPr>
        <p:spPr>
          <a:xfrm>
            <a:off x="1894442" y="4559163"/>
            <a:ext cx="678044" cy="6780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3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4F3058CF-CAB8-4365-88EF-7625131E1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7252" y="2422657"/>
            <a:ext cx="7069373" cy="499099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2" name="Tekstin paikkamerkki 20">
            <a:extLst>
              <a:ext uri="{FF2B5EF4-FFF2-40B4-BE49-F238E27FC236}">
                <a16:creationId xmlns:a16="http://schemas.microsoft.com/office/drawing/2014/main" id="{1981F9E5-F2D5-4EA5-96DB-A2A236C5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9960" y="3568525"/>
            <a:ext cx="7069373" cy="499099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3" name="Tekstin paikkamerkki 20">
            <a:extLst>
              <a:ext uri="{FF2B5EF4-FFF2-40B4-BE49-F238E27FC236}">
                <a16:creationId xmlns:a16="http://schemas.microsoft.com/office/drawing/2014/main" id="{7E119EE6-2F6E-4A5E-8A6F-FA9B678F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7252" y="4705724"/>
            <a:ext cx="7069373" cy="499099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4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4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4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3" orient="horz" pos="5760" userDrawn="1">
          <p15:clr>
            <a:srgbClr val="FBAE40"/>
          </p15:clr>
        </p15:guide>
        <p15:guide id="4" pos="995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 4kpl animoi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>
            <a:extLst>
              <a:ext uri="{FF2B5EF4-FFF2-40B4-BE49-F238E27FC236}">
                <a16:creationId xmlns:a16="http://schemas.microsoft.com/office/drawing/2014/main" id="{95E83341-D991-4F4B-B97D-588D5B26B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28844" y="898201"/>
            <a:ext cx="5362607" cy="5720115"/>
          </a:xfrm>
          <a:prstGeom prst="rect">
            <a:avLst/>
          </a:prstGeom>
        </p:spPr>
      </p:pic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8331759C-389A-4112-B181-6513CEB8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DA860BA-D177-4530-8BAF-EB6D3924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FC4AF3C8-C455-4D5F-9D53-756B1B31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28E3A3E-47BF-4A28-B9BB-F324BF93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4946833-45CC-43B6-A6B4-93878DCF24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984854" y="2082729"/>
            <a:ext cx="1969707" cy="325759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AC53B5C-E666-439E-907F-FE75B9BEC6AE}"/>
              </a:ext>
            </a:extLst>
          </p:cNvPr>
          <p:cNvSpPr/>
          <p:nvPr userDrawn="1"/>
        </p:nvSpPr>
        <p:spPr>
          <a:xfrm>
            <a:off x="1269195" y="1839637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1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4AF371-6E1E-40FC-829C-1DC6106FD67C}"/>
              </a:ext>
            </a:extLst>
          </p:cNvPr>
          <p:cNvSpPr/>
          <p:nvPr userDrawn="1"/>
        </p:nvSpPr>
        <p:spPr>
          <a:xfrm>
            <a:off x="1817177" y="2862857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2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1757E9B-4EEF-475C-9717-4815448E8AF5}"/>
              </a:ext>
            </a:extLst>
          </p:cNvPr>
          <p:cNvSpPr/>
          <p:nvPr userDrawn="1"/>
        </p:nvSpPr>
        <p:spPr>
          <a:xfrm>
            <a:off x="1890209" y="3966396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3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4F3058CF-CAB8-4365-88EF-7625131E1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9032" y="1833180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2" name="Tekstin paikkamerkki 20">
            <a:extLst>
              <a:ext uri="{FF2B5EF4-FFF2-40B4-BE49-F238E27FC236}">
                <a16:creationId xmlns:a16="http://schemas.microsoft.com/office/drawing/2014/main" id="{1981F9E5-F2D5-4EA5-96DB-A2A236C5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44" y="2884707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3" name="Tekstin paikkamerkki 20">
            <a:extLst>
              <a:ext uri="{FF2B5EF4-FFF2-40B4-BE49-F238E27FC236}">
                <a16:creationId xmlns:a16="http://schemas.microsoft.com/office/drawing/2014/main" id="{7E119EE6-2F6E-4A5E-8A6F-FA9B678F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7499" y="3989523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FD7E35F-18E0-4B3A-BF85-C761EF97CE81}"/>
              </a:ext>
            </a:extLst>
          </p:cNvPr>
          <p:cNvSpPr/>
          <p:nvPr userDrawn="1"/>
        </p:nvSpPr>
        <p:spPr>
          <a:xfrm>
            <a:off x="1350209" y="5050977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4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8" name="Tekstin paikkamerkki 20">
            <a:extLst>
              <a:ext uri="{FF2B5EF4-FFF2-40B4-BE49-F238E27FC236}">
                <a16:creationId xmlns:a16="http://schemas.microsoft.com/office/drawing/2014/main" id="{7339BC3F-DDB7-406D-9550-FB01284EFC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9032" y="5071212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5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65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65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65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3" orient="horz" pos="5760" userDrawn="1">
          <p15:clr>
            <a:srgbClr val="FBAE40"/>
          </p15:clr>
        </p15:guide>
        <p15:guide id="4" pos="995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 5kpl animoi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>
            <a:extLst>
              <a:ext uri="{FF2B5EF4-FFF2-40B4-BE49-F238E27FC236}">
                <a16:creationId xmlns:a16="http://schemas.microsoft.com/office/drawing/2014/main" id="{95E83341-D991-4F4B-B97D-588D5B26B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28844" y="898201"/>
            <a:ext cx="5362607" cy="5720115"/>
          </a:xfrm>
          <a:prstGeom prst="rect">
            <a:avLst/>
          </a:prstGeom>
        </p:spPr>
      </p:pic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8331759C-389A-4112-B181-6513CEB8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DA860BA-D177-4530-8BAF-EB6D3924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FC4AF3C8-C455-4D5F-9D53-756B1B31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28E3A3E-47BF-4A28-B9BB-F324BF93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4946833-45CC-43B6-A6B4-93878DCF24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984854" y="2082729"/>
            <a:ext cx="1969707" cy="325759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AC53B5C-E666-439E-907F-FE75B9BEC6AE}"/>
              </a:ext>
            </a:extLst>
          </p:cNvPr>
          <p:cNvSpPr/>
          <p:nvPr userDrawn="1"/>
        </p:nvSpPr>
        <p:spPr>
          <a:xfrm>
            <a:off x="1328187" y="1819973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1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4AF371-6E1E-40FC-829C-1DC6106FD67C}"/>
              </a:ext>
            </a:extLst>
          </p:cNvPr>
          <p:cNvSpPr/>
          <p:nvPr userDrawn="1"/>
        </p:nvSpPr>
        <p:spPr>
          <a:xfrm>
            <a:off x="1724528" y="2597369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2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1757E9B-4EEF-475C-9717-4815448E8AF5}"/>
              </a:ext>
            </a:extLst>
          </p:cNvPr>
          <p:cNvSpPr/>
          <p:nvPr userDrawn="1"/>
        </p:nvSpPr>
        <p:spPr>
          <a:xfrm>
            <a:off x="1898912" y="3424309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3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4F3058CF-CAB8-4365-88EF-7625131E1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9032" y="1833180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2" name="Tekstin paikkamerkki 20">
            <a:extLst>
              <a:ext uri="{FF2B5EF4-FFF2-40B4-BE49-F238E27FC236}">
                <a16:creationId xmlns:a16="http://schemas.microsoft.com/office/drawing/2014/main" id="{1981F9E5-F2D5-4EA5-96DB-A2A236C5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36196" y="2619219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3" name="Tekstin paikkamerkki 20">
            <a:extLst>
              <a:ext uri="{FF2B5EF4-FFF2-40B4-BE49-F238E27FC236}">
                <a16:creationId xmlns:a16="http://schemas.microsoft.com/office/drawing/2014/main" id="{7E119EE6-2F6E-4A5E-8A6F-FA9B678F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16202" y="3447436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FD7E35F-18E0-4B3A-BF85-C761EF97CE81}"/>
              </a:ext>
            </a:extLst>
          </p:cNvPr>
          <p:cNvSpPr/>
          <p:nvPr userDrawn="1"/>
        </p:nvSpPr>
        <p:spPr>
          <a:xfrm>
            <a:off x="1749032" y="4298545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4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18" name="Tekstin paikkamerkki 20">
            <a:extLst>
              <a:ext uri="{FF2B5EF4-FFF2-40B4-BE49-F238E27FC236}">
                <a16:creationId xmlns:a16="http://schemas.microsoft.com/office/drawing/2014/main" id="{7339BC3F-DDB7-406D-9550-FB01284EFC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7856" y="4318780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029FF81D-7B87-4FB5-9B09-FCDED102394B}"/>
              </a:ext>
            </a:extLst>
          </p:cNvPr>
          <p:cNvSpPr/>
          <p:nvPr userDrawn="1"/>
        </p:nvSpPr>
        <p:spPr>
          <a:xfrm>
            <a:off x="1227115" y="5052151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>
                <a:solidFill>
                  <a:schemeClr val="accent3"/>
                </a:solidFill>
              </a:rPr>
              <a:t>5</a:t>
            </a:r>
            <a:endParaRPr lang="en-GB" sz="1351">
              <a:solidFill>
                <a:schemeClr val="accent3"/>
              </a:solidFill>
            </a:endParaRPr>
          </a:p>
        </p:txBody>
      </p:sp>
      <p:sp>
        <p:nvSpPr>
          <p:cNvPr id="24" name="Tekstin paikkamerkki 20">
            <a:extLst>
              <a:ext uri="{FF2B5EF4-FFF2-40B4-BE49-F238E27FC236}">
                <a16:creationId xmlns:a16="http://schemas.microsoft.com/office/drawing/2014/main" id="{2ACD8C18-4544-4D5A-8124-FF1819E1C4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98912" y="5071201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5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 p14:bounceEnd="65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 p14:bounceEnd="65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 p14:bounceEnd="65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 p14:bounceEnd="65000">
                                          <p:cBhvr>
                                            <p:cTn id="5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0" animBg="1"/>
          <p:bldP spid="24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5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0" animBg="1"/>
          <p:bldP spid="24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3" orient="horz" pos="5760" userDrawn="1">
          <p15:clr>
            <a:srgbClr val="FBAE40"/>
          </p15:clr>
        </p15:guide>
        <p15:guide id="4" pos="995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 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DD371D0C-9555-4C87-A153-85E55DD9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01684FA9-1336-424A-883F-2D175178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CB581957-D6EC-4831-A42B-56EC08EB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329377B-D253-46F2-B933-4C3E7C0EB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8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0EB4B033-A315-4B27-B5CF-72B66C52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96E2A34E-E099-41B3-8D90-45101051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C150E4F4-9AC5-4712-95B0-41528C56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49275"/>
            <a:ext cx="10512425" cy="1324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1874075"/>
            <a:ext cx="4533900" cy="43267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1874074"/>
            <a:ext cx="5978525" cy="4326703"/>
          </a:xfrm>
          <a:prstGeom prst="roundRect">
            <a:avLst>
              <a:gd name="adj" fmla="val 1495"/>
            </a:avLst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516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12">
            <a:extLst>
              <a:ext uri="{FF2B5EF4-FFF2-40B4-BE49-F238E27FC236}">
                <a16:creationId xmlns:a16="http://schemas.microsoft.com/office/drawing/2014/main" id="{65854CE0-55AD-48D6-B94E-DE93AF2B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Alatunnisteen paikkamerkki 11">
            <a:extLst>
              <a:ext uri="{FF2B5EF4-FFF2-40B4-BE49-F238E27FC236}">
                <a16:creationId xmlns:a16="http://schemas.microsoft.com/office/drawing/2014/main" id="{692D334F-CC61-4EA6-842D-76E78971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4" name="Päivämäärän paikkamerkki 10">
            <a:extLst>
              <a:ext uri="{FF2B5EF4-FFF2-40B4-BE49-F238E27FC236}">
                <a16:creationId xmlns:a16="http://schemas.microsoft.com/office/drawing/2014/main" id="{66C62B2F-470F-46B3-8236-33F6156FC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4329041-8CA0-4D47-ADF0-191EBA1A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33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158DED-3FF5-4FC7-B0E0-2359BB76C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96023"/>
            <a:ext cx="515778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E499423-A456-44D4-A6F8-47723797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36058"/>
            <a:ext cx="5157787" cy="3453607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000"/>
            </a:lvl1pPr>
            <a:lvl2pPr>
              <a:lnSpc>
                <a:spcPct val="100000"/>
              </a:lnSpc>
              <a:buClr>
                <a:srgbClr val="266B7F"/>
              </a:buClr>
              <a:defRPr sz="2000">
                <a:latin typeface="Daytona" panose="020B0604030500040204" pitchFamily="34" charset="0"/>
              </a:defRPr>
            </a:lvl2pPr>
            <a:lvl3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3pPr>
            <a:lvl4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4pPr>
            <a:lvl5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63BC31-67E7-43B6-A03A-9EC006F91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896023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9EA6F6-83F7-4036-B75D-8CE592FEA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736058"/>
            <a:ext cx="5183188" cy="3453607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000"/>
            </a:lvl1pPr>
            <a:lvl2pPr>
              <a:lnSpc>
                <a:spcPct val="100000"/>
              </a:lnSpc>
              <a:buClr>
                <a:srgbClr val="266B7F"/>
              </a:buClr>
              <a:defRPr sz="2000">
                <a:latin typeface="Daytona" panose="020B0604030500040204" pitchFamily="34" charset="0"/>
              </a:defRPr>
            </a:lvl2pPr>
            <a:lvl3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3pPr>
            <a:lvl4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4pPr>
            <a:lvl5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F0330FA-ABFB-4F7C-9913-3A6FAE8A3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3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E1E7B9-5845-4828-9B1F-54126B34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135547E-17FA-4C7B-8869-52108B934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4C2AE46-51CD-4292-B708-DC7297B06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7DEE6A-7C97-4DB9-8D25-7DA39871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5EF6D8-C588-4BF2-862B-26AD51D2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2475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jaottelu - val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3753A34E-7BDC-438A-A3A1-FFD1D9D3EF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464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F11B1F-B714-498D-B9B5-73A0ADEA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145"/>
            <a:ext cx="10515600" cy="11263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1BD51AE1-8B8F-44C5-959E-3EF9B9F962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2" y="1682751"/>
            <a:ext cx="10515599" cy="5818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1D820AA8-0A30-469B-8CD8-6158D190BD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3046413"/>
            <a:ext cx="2952751" cy="2925763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720000" rIns="144000" bIns="144000"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0"/>
            <a:endParaRPr lang="en-GB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2C9D194-7D02-4F85-ABAE-D1FF7654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322" y="4672013"/>
            <a:ext cx="2430508" cy="1114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16" name="Tekstin paikkamerkki 8">
            <a:extLst>
              <a:ext uri="{FF2B5EF4-FFF2-40B4-BE49-F238E27FC236}">
                <a16:creationId xmlns:a16="http://schemas.microsoft.com/office/drawing/2014/main" id="{E25D87A0-A455-4C1C-976A-3E0C00B8D4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43426" y="3057525"/>
            <a:ext cx="2952751" cy="2925763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720000" rIns="144000" bIns="144000"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0"/>
            <a:endParaRPr lang="en-GB"/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483F6025-EAF4-40FC-B144-DB9B5367C2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04547" y="4683125"/>
            <a:ext cx="2430508" cy="1114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sp>
        <p:nvSpPr>
          <p:cNvPr id="18" name="Tekstin paikkamerkki 8">
            <a:extLst>
              <a:ext uri="{FF2B5EF4-FFF2-40B4-BE49-F238E27FC236}">
                <a16:creationId xmlns:a16="http://schemas.microsoft.com/office/drawing/2014/main" id="{3A28B453-CC89-4401-A5DC-7CA616E52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8653" y="3057525"/>
            <a:ext cx="2952751" cy="2925763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720000" rIns="144000" bIns="144000"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0"/>
            <a:endParaRPr lang="en-GB"/>
          </a:p>
        </p:txBody>
      </p:sp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424056B5-16AD-46C6-A163-B9656A7A76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09774" y="4683125"/>
            <a:ext cx="2430508" cy="1114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  <a:endParaRPr lang="en-GB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5AD47F70-CED7-411B-A4C4-4A3E8E64C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20" name="Dian numeron paikkamerkki 12">
            <a:extLst>
              <a:ext uri="{FF2B5EF4-FFF2-40B4-BE49-F238E27FC236}">
                <a16:creationId xmlns:a16="http://schemas.microsoft.com/office/drawing/2014/main" id="{1BEF68F8-3336-4582-9EAD-BDB8C19B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2" name="Alatunnisteen paikkamerkki 11">
            <a:extLst>
              <a:ext uri="{FF2B5EF4-FFF2-40B4-BE49-F238E27FC236}">
                <a16:creationId xmlns:a16="http://schemas.microsoft.com/office/drawing/2014/main" id="{8A0F5DFF-01E6-4399-AA5D-55B4D138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23" name="Päivämäärän paikkamerkki 10">
            <a:extLst>
              <a:ext uri="{FF2B5EF4-FFF2-40B4-BE49-F238E27FC236}">
                <a16:creationId xmlns:a16="http://schemas.microsoft.com/office/drawing/2014/main" id="{E7C6AAC3-8B70-4145-B178-69C00258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132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muott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78DE432E-266F-4DC7-88BA-9607D8C1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984A9B78-1747-40DE-83BB-C0D1E57A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508CA619-2683-4E44-818F-92C19D79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558802"/>
            <a:ext cx="5980111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5980111" cy="4143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8" name="Kuvan paikkamerkki 27">
            <a:extLst>
              <a:ext uri="{FF2B5EF4-FFF2-40B4-BE49-F238E27FC236}">
                <a16:creationId xmlns:a16="http://schemas.microsoft.com/office/drawing/2014/main" id="{4905EAD9-C1E6-4DE8-BE51-BAA3DFD8605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543802" y="85640"/>
            <a:ext cx="6358175" cy="6397661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10FE784-5184-4ABD-99CC-6879E40B3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46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, suurempi (muott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78DE432E-266F-4DC7-88BA-9607D8C1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984A9B78-1747-40DE-83BB-C0D1E57A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508CA619-2683-4E44-818F-92C19D79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558802"/>
            <a:ext cx="5980111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5980111" cy="4143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10FE784-5184-4ABD-99CC-6879E40B3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99BC3EE8-757B-42EE-9926-2D6914EBEB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85" y="0"/>
            <a:ext cx="6071915" cy="6867525"/>
          </a:xfrm>
          <a:custGeom>
            <a:avLst/>
            <a:gdLst>
              <a:gd name="connsiteX0" fmla="*/ 4467271 w 6605315"/>
              <a:gd name="connsiteY0" fmla="*/ 0 h 6858000"/>
              <a:gd name="connsiteX1" fmla="*/ 6605315 w 6605315"/>
              <a:gd name="connsiteY1" fmla="*/ 0 h 6858000"/>
              <a:gd name="connsiteX2" fmla="*/ 6605315 w 6605315"/>
              <a:gd name="connsiteY2" fmla="*/ 6858000 h 6858000"/>
              <a:gd name="connsiteX3" fmla="*/ 1738676 w 6605315"/>
              <a:gd name="connsiteY3" fmla="*/ 6858000 h 6858000"/>
              <a:gd name="connsiteX4" fmla="*/ 252141 w 6605315"/>
              <a:gd name="connsiteY4" fmla="*/ 4594860 h 6858000"/>
              <a:gd name="connsiteX5" fmla="*/ 665526 w 6605315"/>
              <a:gd name="connsiteY5" fmla="*/ 2508885 h 6858000"/>
              <a:gd name="connsiteX0" fmla="*/ 4467271 w 6605315"/>
              <a:gd name="connsiteY0" fmla="*/ 0 h 6867525"/>
              <a:gd name="connsiteX1" fmla="*/ 6605315 w 6605315"/>
              <a:gd name="connsiteY1" fmla="*/ 0 h 6867525"/>
              <a:gd name="connsiteX2" fmla="*/ 6071915 w 6605315"/>
              <a:gd name="connsiteY2" fmla="*/ 6867525 h 6867525"/>
              <a:gd name="connsiteX3" fmla="*/ 1738676 w 6605315"/>
              <a:gd name="connsiteY3" fmla="*/ 6858000 h 6867525"/>
              <a:gd name="connsiteX4" fmla="*/ 252141 w 6605315"/>
              <a:gd name="connsiteY4" fmla="*/ 4594860 h 6867525"/>
              <a:gd name="connsiteX5" fmla="*/ 665526 w 6605315"/>
              <a:gd name="connsiteY5" fmla="*/ 2508885 h 6867525"/>
              <a:gd name="connsiteX6" fmla="*/ 4467271 w 6605315"/>
              <a:gd name="connsiteY6" fmla="*/ 0 h 6867525"/>
              <a:gd name="connsiteX0" fmla="*/ 4467271 w 6071915"/>
              <a:gd name="connsiteY0" fmla="*/ 0 h 6867525"/>
              <a:gd name="connsiteX1" fmla="*/ 6062390 w 6071915"/>
              <a:gd name="connsiteY1" fmla="*/ 0 h 6867525"/>
              <a:gd name="connsiteX2" fmla="*/ 6071915 w 6071915"/>
              <a:gd name="connsiteY2" fmla="*/ 6867525 h 6867525"/>
              <a:gd name="connsiteX3" fmla="*/ 1738676 w 6071915"/>
              <a:gd name="connsiteY3" fmla="*/ 6858000 h 6867525"/>
              <a:gd name="connsiteX4" fmla="*/ 252141 w 6071915"/>
              <a:gd name="connsiteY4" fmla="*/ 4594860 h 6867525"/>
              <a:gd name="connsiteX5" fmla="*/ 665526 w 6071915"/>
              <a:gd name="connsiteY5" fmla="*/ 2508885 h 6867525"/>
              <a:gd name="connsiteX6" fmla="*/ 4467271 w 6071915"/>
              <a:gd name="connsiteY6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1915" h="6867525">
                <a:moveTo>
                  <a:pt x="4467271" y="0"/>
                </a:moveTo>
                <a:lnTo>
                  <a:pt x="6062390" y="0"/>
                </a:lnTo>
                <a:lnTo>
                  <a:pt x="6071915" y="6867525"/>
                </a:lnTo>
                <a:lnTo>
                  <a:pt x="1738676" y="6858000"/>
                </a:lnTo>
                <a:lnTo>
                  <a:pt x="252141" y="4594860"/>
                </a:lnTo>
                <a:cubicBezTo>
                  <a:pt x="-206964" y="3896360"/>
                  <a:pt x="-21544" y="2962910"/>
                  <a:pt x="665526" y="2508885"/>
                </a:cubicBezTo>
                <a:lnTo>
                  <a:pt x="446727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351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2 Kuvaa (muott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12">
            <a:extLst>
              <a:ext uri="{FF2B5EF4-FFF2-40B4-BE49-F238E27FC236}">
                <a16:creationId xmlns:a16="http://schemas.microsoft.com/office/drawing/2014/main" id="{CF933BC2-7C3D-46E1-AC0E-AEB2B071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Alatunnisteen paikkamerkki 11">
            <a:extLst>
              <a:ext uri="{FF2B5EF4-FFF2-40B4-BE49-F238E27FC236}">
                <a16:creationId xmlns:a16="http://schemas.microsoft.com/office/drawing/2014/main" id="{B64FDCFC-945E-4792-821C-128865A9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4" name="Päivämäärän paikkamerkki 10">
            <a:extLst>
              <a:ext uri="{FF2B5EF4-FFF2-40B4-BE49-F238E27FC236}">
                <a16:creationId xmlns:a16="http://schemas.microsoft.com/office/drawing/2014/main" id="{837B9746-831D-417A-A84F-96C5C368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558802"/>
            <a:ext cx="5980111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808412" cy="4143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8" name="Kuvan paikkamerkki 27">
            <a:extLst>
              <a:ext uri="{FF2B5EF4-FFF2-40B4-BE49-F238E27FC236}">
                <a16:creationId xmlns:a16="http://schemas.microsoft.com/office/drawing/2014/main" id="{4905EAD9-C1E6-4DE8-BE51-BAA3DFD8605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543802" y="85640"/>
            <a:ext cx="6358175" cy="6397661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29" name="Kuvan paikkamerkki 28">
            <a:extLst>
              <a:ext uri="{FF2B5EF4-FFF2-40B4-BE49-F238E27FC236}">
                <a16:creationId xmlns:a16="http://schemas.microsoft.com/office/drawing/2014/main" id="{B765030A-6CF2-44A9-8562-C67CE8F637E1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803489" y="2872691"/>
            <a:ext cx="3588327" cy="3610611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6AE12A2-759C-40F1-B3C5-5EEDDF2CE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9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3 Kuvaa (muott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n numeron paikkamerkki 12">
            <a:extLst>
              <a:ext uri="{FF2B5EF4-FFF2-40B4-BE49-F238E27FC236}">
                <a16:creationId xmlns:a16="http://schemas.microsoft.com/office/drawing/2014/main" id="{6CE25E3D-09AA-4782-B684-3CAA78A7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Alatunnisteen paikkamerkki 11">
            <a:extLst>
              <a:ext uri="{FF2B5EF4-FFF2-40B4-BE49-F238E27FC236}">
                <a16:creationId xmlns:a16="http://schemas.microsoft.com/office/drawing/2014/main" id="{CB238EC0-E1DA-454B-B0CD-DCB57B43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5" name="Päivämäärän paikkamerkki 10">
            <a:extLst>
              <a:ext uri="{FF2B5EF4-FFF2-40B4-BE49-F238E27FC236}">
                <a16:creationId xmlns:a16="http://schemas.microsoft.com/office/drawing/2014/main" id="{8A00DF95-BF00-4EEE-808F-0E89BA3A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558802"/>
            <a:ext cx="5704447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5704447" cy="4143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Kuvan paikkamerkki 28">
            <a:extLst>
              <a:ext uri="{FF2B5EF4-FFF2-40B4-BE49-F238E27FC236}">
                <a16:creationId xmlns:a16="http://schemas.microsoft.com/office/drawing/2014/main" id="{B765030A-6CF2-44A9-8562-C67CE8F637E1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743699" y="1332719"/>
            <a:ext cx="3264499" cy="3284772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10" name="Kuvan paikkamerkki 28">
            <a:extLst>
              <a:ext uri="{FF2B5EF4-FFF2-40B4-BE49-F238E27FC236}">
                <a16:creationId xmlns:a16="http://schemas.microsoft.com/office/drawing/2014/main" id="{583C486A-092E-4FD1-A2AA-BEF0D7B42CF1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103541" y="-349236"/>
            <a:ext cx="3340471" cy="3361215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16" name="Kuvan paikkamerkki 28">
            <a:extLst>
              <a:ext uri="{FF2B5EF4-FFF2-40B4-BE49-F238E27FC236}">
                <a16:creationId xmlns:a16="http://schemas.microsoft.com/office/drawing/2014/main" id="{39DBBB42-CCC5-4DC9-AC8E-89CDDA2778F1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631955" y="2890603"/>
            <a:ext cx="3264499" cy="3284772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1FBFF52-B6EA-47D1-8CFE-E4BFF5B6A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18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neliö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49275"/>
            <a:ext cx="4533899" cy="94615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1495426"/>
            <a:ext cx="4533900" cy="470534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549275"/>
            <a:ext cx="5978525" cy="565150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4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, kok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076" y="4131467"/>
            <a:ext cx="2865437" cy="941428"/>
          </a:xfrm>
          <a:prstGeom prst="roundRect">
            <a:avLst>
              <a:gd name="adj" fmla="val 6859"/>
            </a:avLst>
          </a:prstGeom>
          <a:solidFill>
            <a:schemeClr val="bg1"/>
          </a:solidFill>
        </p:spPr>
        <p:txBody>
          <a:bodyPr wrap="square" lIns="144000" tIns="144000" rIns="144000" bIns="144000" anchor="t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577" y="352426"/>
            <a:ext cx="11580724" cy="584835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47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2 Kuva, kok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5" y="3491016"/>
            <a:ext cx="4533899" cy="627534"/>
          </a:xfrm>
          <a:prstGeom prst="roundRect">
            <a:avLst>
              <a:gd name="adj" fmla="val 8695"/>
            </a:avLst>
          </a:prstGeom>
          <a:solidFill>
            <a:schemeClr val="bg1"/>
          </a:solidFill>
        </p:spPr>
        <p:txBody>
          <a:bodyPr lIns="144000" tIns="144000" rIns="144000" bIns="144000" anchor="t">
            <a:sp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4875" y="4274124"/>
            <a:ext cx="4533900" cy="525840"/>
          </a:xfrm>
          <a:prstGeom prst="roundRect">
            <a:avLst>
              <a:gd name="adj" fmla="val 7103"/>
            </a:avLst>
          </a:prstGeom>
          <a:solidFill>
            <a:schemeClr val="bg1"/>
          </a:solidFill>
        </p:spPr>
        <p:txBody>
          <a:bodyPr lIns="144000" tIns="144000" rIns="144000" bIns="144000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AB434DAB-F536-4FB2-B0ED-68248A7449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576" y="352426"/>
            <a:ext cx="6473739" cy="584835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1825" y="352426"/>
            <a:ext cx="4943475" cy="584835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2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vaa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49275"/>
            <a:ext cx="4533899" cy="227965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5273" y="549275"/>
            <a:ext cx="5976939" cy="2279651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9" y="3076576"/>
            <a:ext cx="10512425" cy="312420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49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4 Kuvaa (neliö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979118"/>
            <a:ext cx="3589336" cy="94615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925268"/>
            <a:ext cx="3398836" cy="327550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9275" y="504827"/>
            <a:ext cx="4446587" cy="5695948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B6508934-CA2E-4A30-8A61-A4952313C6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3477" y="504827"/>
            <a:ext cx="1876425" cy="1844196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Kuvan paikkamerkki 5">
            <a:extLst>
              <a:ext uri="{FF2B5EF4-FFF2-40B4-BE49-F238E27FC236}">
                <a16:creationId xmlns:a16="http://schemas.microsoft.com/office/drawing/2014/main" id="{6467B69D-4682-4D38-8775-7D938C6356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3477" y="2432051"/>
            <a:ext cx="1876425" cy="179384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Kuvan paikkamerkki 5">
            <a:extLst>
              <a:ext uri="{FF2B5EF4-FFF2-40B4-BE49-F238E27FC236}">
                <a16:creationId xmlns:a16="http://schemas.microsoft.com/office/drawing/2014/main" id="{CC8B3F27-F773-41EF-B4B7-42ECDE7749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43477" y="4305300"/>
            <a:ext cx="1876425" cy="1894928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1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4A1B8F-95C8-4A91-870C-026CED69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0BEC1A-ABB9-4E2B-A539-E3838574C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77B446-7D2B-4826-88CB-4A8539E89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28218B1-1859-45CB-8066-429DB6ED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90A34B1-B5A9-45AC-9482-7F46E3CD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E1F1340-1A33-4204-93A7-CBAFDCB2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167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4 Kuvaa (neliö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n numeron paikkamerkki 12">
            <a:extLst>
              <a:ext uri="{FF2B5EF4-FFF2-40B4-BE49-F238E27FC236}">
                <a16:creationId xmlns:a16="http://schemas.microsoft.com/office/drawing/2014/main" id="{A1423C27-5889-4488-A0FC-41A2DBB2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tunnisteen paikkamerkki 11">
            <a:extLst>
              <a:ext uri="{FF2B5EF4-FFF2-40B4-BE49-F238E27FC236}">
                <a16:creationId xmlns:a16="http://schemas.microsoft.com/office/drawing/2014/main" id="{6AB8C829-55A5-4F84-AB37-D2EECDA9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9" name="Päivämäärän paikkamerkki 10">
            <a:extLst>
              <a:ext uri="{FF2B5EF4-FFF2-40B4-BE49-F238E27FC236}">
                <a16:creationId xmlns:a16="http://schemas.microsoft.com/office/drawing/2014/main" id="{11F80442-681E-40A1-BE06-EC93DAB0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8801"/>
            <a:ext cx="3600451" cy="103187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590676"/>
            <a:ext cx="3600451" cy="46100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E0DF8543-B39E-45AB-B970-D8F2E00B56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562477" y="558800"/>
            <a:ext cx="3314700" cy="2790824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42EC80E2-1F7E-4735-B77F-9BD980FA8C6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037513" y="558799"/>
            <a:ext cx="3314699" cy="2790823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7" name="Kuvan paikkamerkki 2">
            <a:extLst>
              <a:ext uri="{FF2B5EF4-FFF2-40B4-BE49-F238E27FC236}">
                <a16:creationId xmlns:a16="http://schemas.microsoft.com/office/drawing/2014/main" id="{957D74BF-ED60-443D-AE14-EAB1FD46B247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562477" y="3505201"/>
            <a:ext cx="3314700" cy="2695575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00C4A66-D080-4571-A363-710C0348445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037512" y="3505199"/>
            <a:ext cx="3314701" cy="2695575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7FA5150-5C96-4B7C-81F0-D0F529552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18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pys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979118"/>
            <a:ext cx="4533899" cy="94615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925268"/>
            <a:ext cx="4533900" cy="327550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3112" y="-114300"/>
            <a:ext cx="5978889" cy="70866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63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Teksti + 1 Kuva (pys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651970"/>
            <a:ext cx="2962275" cy="137159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5801" y="2207719"/>
            <a:ext cx="2962275" cy="349666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300" y="-76199"/>
            <a:ext cx="4182301" cy="70485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18488963-AACE-489F-BB30-A3C137A0B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3999" y="-95250"/>
            <a:ext cx="4182300" cy="70485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2 Kuvaa (pys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979118"/>
            <a:ext cx="4533899" cy="94615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925268"/>
            <a:ext cx="4533900" cy="327550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8314" y="-104774"/>
            <a:ext cx="3573463" cy="3476625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09FE9C02-2781-43A2-8472-0D2C00D8B9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18313" y="3486151"/>
            <a:ext cx="3573463" cy="3476624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96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3 Kuvaa (shak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12">
            <a:extLst>
              <a:ext uri="{FF2B5EF4-FFF2-40B4-BE49-F238E27FC236}">
                <a16:creationId xmlns:a16="http://schemas.microsoft.com/office/drawing/2014/main" id="{73633AB5-15EE-478D-A969-86D8D0A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Alatunnisteen paikkamerkki 11">
            <a:extLst>
              <a:ext uri="{FF2B5EF4-FFF2-40B4-BE49-F238E27FC236}">
                <a16:creationId xmlns:a16="http://schemas.microsoft.com/office/drawing/2014/main" id="{C5719F94-9D4D-467D-A143-8BA3CBEB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2" name="Päivämäärän paikkamerkki 10">
            <a:extLst>
              <a:ext uri="{FF2B5EF4-FFF2-40B4-BE49-F238E27FC236}">
                <a16:creationId xmlns:a16="http://schemas.microsoft.com/office/drawing/2014/main" id="{3FFF0131-F643-4B6D-83FB-64BA8C0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6" name="Kuvan paikkamerkki 5">
            <a:extLst>
              <a:ext uri="{FF2B5EF4-FFF2-40B4-BE49-F238E27FC236}">
                <a16:creationId xmlns:a16="http://schemas.microsoft.com/office/drawing/2014/main" id="{4D26B39C-BD5C-4CD6-A97B-781324DACF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20820" y="0"/>
            <a:ext cx="4064400" cy="34308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7" name="Otsikko 1">
            <a:extLst>
              <a:ext uri="{FF2B5EF4-FFF2-40B4-BE49-F238E27FC236}">
                <a16:creationId xmlns:a16="http://schemas.microsoft.com/office/drawing/2014/main" id="{7E74724C-B374-465D-AED6-3D8E267B20ED}"/>
              </a:ext>
            </a:extLst>
          </p:cNvPr>
          <p:cNvSpPr txBox="1">
            <a:spLocks/>
          </p:cNvSpPr>
          <p:nvPr userDrawn="1"/>
        </p:nvSpPr>
        <p:spPr>
          <a:xfrm>
            <a:off x="282339" y="3668712"/>
            <a:ext cx="3378199" cy="69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Daytona" panose="020B0604030500040204" pitchFamily="34" charset="0"/>
                <a:ea typeface="+mj-ea"/>
                <a:cs typeface="Biome" panose="020B0502040204020203" pitchFamily="34" charset="0"/>
              </a:defRPr>
            </a:lvl1pPr>
          </a:lstStyle>
          <a:p>
            <a:r>
              <a:rPr lang="fi-FI" sz="2000"/>
              <a:t>Muokkaa </a:t>
            </a:r>
            <a:r>
              <a:rPr lang="fi-FI" sz="2000" err="1"/>
              <a:t>ots</a:t>
            </a:r>
            <a:r>
              <a:rPr lang="fi-FI" sz="2000"/>
              <a:t>. </a:t>
            </a:r>
            <a:r>
              <a:rPr lang="fi-FI" sz="2000" err="1"/>
              <a:t>perustyyl</a:t>
            </a:r>
            <a:r>
              <a:rPr lang="fi-FI" sz="2000"/>
              <a:t>. </a:t>
            </a:r>
            <a:r>
              <a:rPr lang="fi-FI" sz="2000" err="1"/>
              <a:t>napsautt</a:t>
            </a:r>
            <a:r>
              <a:rPr lang="fi-FI" sz="2000"/>
              <a:t>.</a:t>
            </a:r>
          </a:p>
        </p:txBody>
      </p:sp>
      <p:sp>
        <p:nvSpPr>
          <p:cNvPr id="28" name="Tekstin paikkamerkki 3">
            <a:extLst>
              <a:ext uri="{FF2B5EF4-FFF2-40B4-BE49-F238E27FC236}">
                <a16:creationId xmlns:a16="http://schemas.microsoft.com/office/drawing/2014/main" id="{FE528FCE-B3E7-46D0-B2EC-C0ED6B74812A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282339" y="4374605"/>
            <a:ext cx="3378200" cy="164519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726" y="350837"/>
            <a:ext cx="3378199" cy="69691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03725" y="1056732"/>
            <a:ext cx="3378200" cy="198174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Kuvan paikkamerkki 5">
            <a:extLst>
              <a:ext uri="{FF2B5EF4-FFF2-40B4-BE49-F238E27FC236}">
                <a16:creationId xmlns:a16="http://schemas.microsoft.com/office/drawing/2014/main" id="{5450B89A-56DE-4B1D-A4DD-D163D2397C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3429000"/>
            <a:ext cx="4064400" cy="34308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0" name="Kuvan paikkamerkki 5">
            <a:extLst>
              <a:ext uri="{FF2B5EF4-FFF2-40B4-BE49-F238E27FC236}">
                <a16:creationId xmlns:a16="http://schemas.microsoft.com/office/drawing/2014/main" id="{AF0AFD7C-5BB9-4851-97AE-0A6F2F3EF91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7600" y="-19323"/>
            <a:ext cx="4064400" cy="34308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9" name="Otsikko 1">
            <a:extLst>
              <a:ext uri="{FF2B5EF4-FFF2-40B4-BE49-F238E27FC236}">
                <a16:creationId xmlns:a16="http://schemas.microsoft.com/office/drawing/2014/main" id="{24745A82-2942-419E-97B3-418DE94EBF89}"/>
              </a:ext>
            </a:extLst>
          </p:cNvPr>
          <p:cNvSpPr txBox="1">
            <a:spLocks/>
          </p:cNvSpPr>
          <p:nvPr userDrawn="1"/>
        </p:nvSpPr>
        <p:spPr>
          <a:xfrm>
            <a:off x="8466462" y="3659733"/>
            <a:ext cx="3378199" cy="69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Daytona" panose="020B0604030500040204" pitchFamily="34" charset="0"/>
                <a:ea typeface="+mj-ea"/>
                <a:cs typeface="Biome" panose="020B0502040204020203" pitchFamily="34" charset="0"/>
              </a:defRPr>
            </a:lvl1pPr>
          </a:lstStyle>
          <a:p>
            <a:r>
              <a:rPr lang="fi-FI" sz="2000"/>
              <a:t>Muokkaa ots. perustyyl. napsautt.</a:t>
            </a:r>
          </a:p>
        </p:txBody>
      </p:sp>
      <p:sp>
        <p:nvSpPr>
          <p:cNvPr id="30" name="Tekstin paikkamerkki 3">
            <a:extLst>
              <a:ext uri="{FF2B5EF4-FFF2-40B4-BE49-F238E27FC236}">
                <a16:creationId xmlns:a16="http://schemas.microsoft.com/office/drawing/2014/main" id="{51FA8B2C-6388-4AC6-B01B-40DDD01A7224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466463" y="4365627"/>
            <a:ext cx="3378200" cy="1654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AA7F6F-3D5A-42FE-A39A-1F668BB23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29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skitetty Teksti + 4 Kuvaa (vaa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n numeron paikkamerkki 12">
            <a:extLst>
              <a:ext uri="{FF2B5EF4-FFF2-40B4-BE49-F238E27FC236}">
                <a16:creationId xmlns:a16="http://schemas.microsoft.com/office/drawing/2014/main" id="{FA73AC12-37B3-4DB7-AC38-166FFF03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tunnisteen paikkamerkki 11">
            <a:extLst>
              <a:ext uri="{FF2B5EF4-FFF2-40B4-BE49-F238E27FC236}">
                <a16:creationId xmlns:a16="http://schemas.microsoft.com/office/drawing/2014/main" id="{312208B4-335E-414E-BF18-AE28DB1E7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9" name="Päivämäärän paikkamerkki 10">
            <a:extLst>
              <a:ext uri="{FF2B5EF4-FFF2-40B4-BE49-F238E27FC236}">
                <a16:creationId xmlns:a16="http://schemas.microsoft.com/office/drawing/2014/main" id="{6C18FE85-C13D-4207-9F9B-526DFF48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8802"/>
            <a:ext cx="10512424" cy="149859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250" y="2057400"/>
            <a:ext cx="10515964" cy="1074421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E0DF8543-B39E-45AB-B970-D8F2E00B56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39789" y="3131821"/>
            <a:ext cx="2476500" cy="2557467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11575A0A-9D55-46A8-A5EE-793578D5E110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3510871" y="3131820"/>
            <a:ext cx="2476500" cy="2557467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C44380BD-3B63-46EB-83F9-A164167DF9B9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6204631" y="3131820"/>
            <a:ext cx="2476500" cy="2557467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Kuvan paikkamerkki 2">
            <a:extLst>
              <a:ext uri="{FF2B5EF4-FFF2-40B4-BE49-F238E27FC236}">
                <a16:creationId xmlns:a16="http://schemas.microsoft.com/office/drawing/2014/main" id="{7908B87E-9FC5-4ED4-9735-DCF53CF43B53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8875713" y="3131820"/>
            <a:ext cx="2476500" cy="2557467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ADF49F6B-3889-4A66-9674-30662297B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64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D35631E9-5DB0-46A8-8BD7-C952E120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77627DBF-8F13-4150-8090-72572BD41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C90997E3-4BF5-4534-918C-D1EC955A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558802"/>
            <a:ext cx="10512423" cy="149859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7279" y="2057400"/>
            <a:ext cx="5677444" cy="5294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10FE784-5184-4ABD-99CC-6879E40B3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5" name="Median paikkamerkki 4">
            <a:extLst>
              <a:ext uri="{FF2B5EF4-FFF2-40B4-BE49-F238E27FC236}">
                <a16:creationId xmlns:a16="http://schemas.microsoft.com/office/drawing/2014/main" id="{DF388512-20EC-4F93-811A-61870F4133D3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3257279" y="2779804"/>
            <a:ext cx="5417012" cy="30470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33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BD580F7B-9E97-4650-BF38-49F83B6F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71D5AA76-B207-446A-BC5D-93A3ACED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C0AEE058-695B-4ED0-A54E-C5DBA92A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8802"/>
            <a:ext cx="10512423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808412" cy="3829051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019677" y="2057401"/>
            <a:ext cx="6332535" cy="38290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C0B7D05-4810-4996-9F5C-A0D12724D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97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vasemm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0204C8A5-BB20-4093-9468-D7605445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666B1FB4-A6EC-4655-AB18-4F50052A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66D8DCC4-4EEB-4295-B8F8-1AE75FAC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558802"/>
            <a:ext cx="10512423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3799" y="2057401"/>
            <a:ext cx="3808412" cy="383857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9789" y="2057402"/>
            <a:ext cx="6408737" cy="383857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>
              <a:defRPr sz="2000"/>
            </a:lvl1pPr>
          </a:lstStyle>
          <a:p>
            <a:endParaRPr lang="en-GB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C0B7D05-4810-4996-9F5C-A0D12724D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74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2 k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C6BFE31C-D44F-4549-9CE1-73CDE372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7A672276-36D9-42A8-A07E-B560C5A7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3" name="Päivämäärän paikkamerkki 10">
            <a:extLst>
              <a:ext uri="{FF2B5EF4-FFF2-40B4-BE49-F238E27FC236}">
                <a16:creationId xmlns:a16="http://schemas.microsoft.com/office/drawing/2014/main" id="{C70EEC32-BCC0-462B-8A8E-F748A0B1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58802"/>
            <a:ext cx="10512424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1"/>
            <a:ext cx="5056187" cy="8858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9789" y="2943224"/>
            <a:ext cx="5056187" cy="30003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EA83E5D6-65BE-4A16-B769-078D0CAC4FE0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172202" y="2057401"/>
            <a:ext cx="5180012" cy="8858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1" name="Kaavion paikkamerkki 4">
            <a:extLst>
              <a:ext uri="{FF2B5EF4-FFF2-40B4-BE49-F238E27FC236}">
                <a16:creationId xmlns:a16="http://schemas.microsoft.com/office/drawing/2014/main" id="{34EE46F5-3FD0-48A0-8B5F-915B3787CE4C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172201" y="2943223"/>
            <a:ext cx="5180012" cy="30003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66F1D03-2048-4591-AA52-613644F97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3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18FC76-B59F-4029-847A-7DC8C7F1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4CA3625-E051-443E-B1FB-E2C114618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2A2DD86-EC27-4F35-A341-B65B23255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8F15F02-861F-4883-B6C3-BD40B5BC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C7DF1F8-FCA7-4217-AF24-AFF4307D2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4886352-9E8F-4C61-BDF4-2EDD3796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5383064-18E8-4F3F-8543-5247C434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E908AFD-F491-4577-AB9D-A27E8F94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012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ilman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n numeron paikkamerkki 12">
            <a:extLst>
              <a:ext uri="{FF2B5EF4-FFF2-40B4-BE49-F238E27FC236}">
                <a16:creationId xmlns:a16="http://schemas.microsoft.com/office/drawing/2014/main" id="{BD580F7B-9E97-4650-BF38-49F83B6F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Alatunnisteen paikkamerkki 11">
            <a:extLst>
              <a:ext uri="{FF2B5EF4-FFF2-40B4-BE49-F238E27FC236}">
                <a16:creationId xmlns:a16="http://schemas.microsoft.com/office/drawing/2014/main" id="{71D5AA76-B207-446A-BC5D-93A3ACED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C0AEE058-695B-4ED0-A54E-C5DBA92A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9790" y="676275"/>
            <a:ext cx="10512423" cy="52101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GB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C0B7D05-4810-4996-9F5C-A0D12724D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6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06F71D8-0790-4A11-B20B-1B157A5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08DE1F56-3015-4BEE-AA88-D505478F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B44E8528-15DA-434C-BB13-093B58D8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625" y="714105"/>
            <a:ext cx="6709913" cy="170259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27C9CD-ED17-4CB1-B612-2598861B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8" name="Alaotsikko 2">
            <a:extLst>
              <a:ext uri="{FF2B5EF4-FFF2-40B4-BE49-F238E27FC236}">
                <a16:creationId xmlns:a16="http://schemas.microsoft.com/office/drawing/2014/main" id="{60123988-452A-49E5-8271-217CD20AA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7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265461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huoneist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06F71D8-0790-4A11-B20B-1B157A5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08DE1F56-3015-4BEE-AA88-D505478F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B44E8528-15DA-434C-BB13-093B58D8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949" y="709705"/>
            <a:ext cx="6711587" cy="170699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27C9CD-ED17-4CB1-B612-2598861B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10" name="Alaotsikko 2">
            <a:extLst>
              <a:ext uri="{FF2B5EF4-FFF2-40B4-BE49-F238E27FC236}">
                <a16:creationId xmlns:a16="http://schemas.microsoft.com/office/drawing/2014/main" id="{E7FB459B-B885-4508-BD4D-F6D089269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7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21425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tutkim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06F71D8-0790-4A11-B20B-1B157A5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08DE1F56-3015-4BEE-AA88-D505478F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B44E8528-15DA-434C-BB13-093B58D8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949" y="718412"/>
            <a:ext cx="6711587" cy="169828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27C9CD-ED17-4CB1-B612-2598861B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0A55583A-0263-4968-8D89-D2CF5DD094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7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57142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kar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06F71D8-0790-4A11-B20B-1B157A5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08DE1F56-3015-4BEE-AA88-D505478F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B44E8528-15DA-434C-BB13-093B58D8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625" y="718412"/>
            <a:ext cx="6718621" cy="169828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27C9CD-ED17-4CB1-B612-2598861B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8" name="Alaotsikko 2">
            <a:extLst>
              <a:ext uri="{FF2B5EF4-FFF2-40B4-BE49-F238E27FC236}">
                <a16:creationId xmlns:a16="http://schemas.microsoft.com/office/drawing/2014/main" id="{3C46B468-49E3-47EA-A951-19205FB5EB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7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644287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7 Välidia Vaalea 3"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06F71D8-0790-4A11-B20B-1B157A5E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08DE1F56-3015-4BEE-AA88-D505478F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B44E8528-15DA-434C-BB13-093B58D8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350" y="2350404"/>
            <a:ext cx="7126015" cy="1325563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27C9CD-ED17-4CB1-B612-2598861B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7E4AF01-C158-4D9E-B00D-1CA079147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891" y="1286541"/>
            <a:ext cx="1905000" cy="20201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1519515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äätösdia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n numeron paikkamerkki 12">
            <a:extLst>
              <a:ext uri="{FF2B5EF4-FFF2-40B4-BE49-F238E27FC236}">
                <a16:creationId xmlns:a16="http://schemas.microsoft.com/office/drawing/2014/main" id="{E9CFB132-ED67-4C6C-B70A-F94A9CE8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1" name="Alatunnisteen paikkamerkki 11">
            <a:extLst>
              <a:ext uri="{FF2B5EF4-FFF2-40B4-BE49-F238E27FC236}">
                <a16:creationId xmlns:a16="http://schemas.microsoft.com/office/drawing/2014/main" id="{8A8035C9-1926-4D0F-AB71-82F4AB1F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9" name="Päivämäärän paikkamerkki 10">
            <a:extLst>
              <a:ext uri="{FF2B5EF4-FFF2-40B4-BE49-F238E27FC236}">
                <a16:creationId xmlns:a16="http://schemas.microsoft.com/office/drawing/2014/main" id="{2B358E9D-63D9-4DD0-BB53-6D4C122F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D71F989-E9D8-47B6-9E91-E1BD6857E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7856" y="1776050"/>
            <a:ext cx="5360987" cy="103996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fi-FI"/>
              <a:t>Kiitos</a:t>
            </a:r>
            <a:endParaRPr lang="en-GB"/>
          </a:p>
        </p:txBody>
      </p:sp>
      <p:sp>
        <p:nvSpPr>
          <p:cNvPr id="7" name="Kuvan paikkamerkki 28">
            <a:extLst>
              <a:ext uri="{FF2B5EF4-FFF2-40B4-BE49-F238E27FC236}">
                <a16:creationId xmlns:a16="http://schemas.microsoft.com/office/drawing/2014/main" id="{9E3D1CDC-92E4-4968-9716-3C17479217FB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57878" y="1769370"/>
            <a:ext cx="3476625" cy="3498215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fi-FI"/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808280CE-EA2F-4AAF-879D-4E7B263CC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4" name="Kuva 2">
            <a:extLst>
              <a:ext uri="{FF2B5EF4-FFF2-40B4-BE49-F238E27FC236}">
                <a16:creationId xmlns:a16="http://schemas.microsoft.com/office/drawing/2014/main" id="{2CF80CA3-E571-4D6B-8726-517E30F7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62558">
            <a:off x="6830981" y="1784311"/>
            <a:ext cx="3482976" cy="3506431"/>
          </a:xfrm>
          <a:custGeom>
            <a:avLst/>
            <a:gdLst>
              <a:gd name="connsiteX0" fmla="*/ 1110557 w 1138369"/>
              <a:gd name="connsiteY0" fmla="*/ 569684 h 1146035"/>
              <a:gd name="connsiteX1" fmla="*/ 786707 w 1138369"/>
              <a:gd name="connsiteY1" fmla="*/ 75337 h 1146035"/>
              <a:gd name="connsiteX2" fmla="*/ 559060 w 1138369"/>
              <a:gd name="connsiteY2" fmla="*/ 26759 h 1146035"/>
              <a:gd name="connsiteX3" fmla="*/ 73285 w 1138369"/>
              <a:gd name="connsiteY3" fmla="*/ 347752 h 1146035"/>
              <a:gd name="connsiteX4" fmla="*/ 27565 w 1138369"/>
              <a:gd name="connsiteY4" fmla="*/ 577304 h 1146035"/>
              <a:gd name="connsiteX5" fmla="*/ 351415 w 1138369"/>
              <a:gd name="connsiteY5" fmla="*/ 1070699 h 1146035"/>
              <a:gd name="connsiteX6" fmla="*/ 579062 w 1138369"/>
              <a:gd name="connsiteY6" fmla="*/ 1119277 h 1146035"/>
              <a:gd name="connsiteX7" fmla="*/ 1064837 w 1138369"/>
              <a:gd name="connsiteY7" fmla="*/ 798284 h 1146035"/>
              <a:gd name="connsiteX8" fmla="*/ 1110557 w 1138369"/>
              <a:gd name="connsiteY8" fmla="*/ 569684 h 114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369" h="1146035">
                <a:moveTo>
                  <a:pt x="1110557" y="569684"/>
                </a:moveTo>
                <a:lnTo>
                  <a:pt x="786707" y="75337"/>
                </a:lnTo>
                <a:cubicBezTo>
                  <a:pt x="736225" y="-1816"/>
                  <a:pt x="634307" y="-22771"/>
                  <a:pt x="559060" y="26759"/>
                </a:cubicBezTo>
                <a:lnTo>
                  <a:pt x="73285" y="347752"/>
                </a:lnTo>
                <a:cubicBezTo>
                  <a:pt x="-1963" y="397282"/>
                  <a:pt x="-22918" y="500152"/>
                  <a:pt x="27565" y="577304"/>
                </a:cubicBezTo>
                <a:lnTo>
                  <a:pt x="351415" y="1070699"/>
                </a:lnTo>
                <a:cubicBezTo>
                  <a:pt x="401897" y="1147852"/>
                  <a:pt x="503815" y="1168807"/>
                  <a:pt x="579062" y="1119277"/>
                </a:cubicBezTo>
                <a:lnTo>
                  <a:pt x="1064837" y="798284"/>
                </a:lnTo>
                <a:cubicBezTo>
                  <a:pt x="1141037" y="748754"/>
                  <a:pt x="1161040" y="646837"/>
                  <a:pt x="1110557" y="569684"/>
                </a:cubicBezTo>
                <a:close/>
              </a:path>
            </a:pathLst>
          </a:custGeom>
          <a:noFill/>
          <a:ln w="12700" cap="flat">
            <a:gradFill flip="none" rotWithShape="1">
              <a:gsLst>
                <a:gs pos="0">
                  <a:schemeClr val="accent2"/>
                </a:gs>
                <a:gs pos="87000">
                  <a:schemeClr val="accent3"/>
                </a:gs>
              </a:gsLst>
              <a:lin ang="54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3270304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äätösdia ilman kuva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n numeron paikkamerkki 12">
            <a:extLst>
              <a:ext uri="{FF2B5EF4-FFF2-40B4-BE49-F238E27FC236}">
                <a16:creationId xmlns:a16="http://schemas.microsoft.com/office/drawing/2014/main" id="{E9CFB132-ED67-4C6C-B70A-F94A9CE8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1" name="Alatunnisteen paikkamerkki 11">
            <a:extLst>
              <a:ext uri="{FF2B5EF4-FFF2-40B4-BE49-F238E27FC236}">
                <a16:creationId xmlns:a16="http://schemas.microsoft.com/office/drawing/2014/main" id="{8A8035C9-1926-4D0F-AB71-82F4AB1F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9" name="Päivämäärän paikkamerkki 10">
            <a:extLst>
              <a:ext uri="{FF2B5EF4-FFF2-40B4-BE49-F238E27FC236}">
                <a16:creationId xmlns:a16="http://schemas.microsoft.com/office/drawing/2014/main" id="{2B358E9D-63D9-4DD0-BB53-6D4C122F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D71F989-E9D8-47B6-9E91-E1BD6857E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7856" y="1776050"/>
            <a:ext cx="5360987" cy="103996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fi-FI"/>
              <a:t>Kiitos</a:t>
            </a:r>
            <a:endParaRPr lang="en-GB"/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808280CE-EA2F-4AAF-879D-4E7B263CC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äätösdia - Yhteiseen suunta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FE0BB88F-3373-4FAE-9E43-2FB8D1686537}"/>
              </a:ext>
            </a:extLst>
          </p:cNvPr>
          <p:cNvSpPr txBox="1"/>
          <p:nvPr userDrawn="1"/>
        </p:nvSpPr>
        <p:spPr>
          <a:xfrm>
            <a:off x="838200" y="220327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>
                <a:solidFill>
                  <a:schemeClr val="accent3"/>
                </a:solidFill>
                <a:latin typeface="+mj-lt"/>
              </a:rPr>
              <a:t>Yhteiseen suuntaan</a:t>
            </a:r>
            <a:endParaRPr lang="en-GB" sz="480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6" name="Kuva 5" descr="Maanmittauslaitoksen logo">
            <a:extLst>
              <a:ext uri="{FF2B5EF4-FFF2-40B4-BE49-F238E27FC236}">
                <a16:creationId xmlns:a16="http://schemas.microsoft.com/office/drawing/2014/main" id="{08A505F1-518D-418B-91D4-00F1193C8A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0966" y="3496493"/>
            <a:ext cx="2330071" cy="12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44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3FBF8D9-EA46-4606-BEE8-0168E2F93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  <p:sp>
        <p:nvSpPr>
          <p:cNvPr id="9" name="Päivämäärän paikkamerkki 10">
            <a:extLst>
              <a:ext uri="{FF2B5EF4-FFF2-40B4-BE49-F238E27FC236}">
                <a16:creationId xmlns:a16="http://schemas.microsoft.com/office/drawing/2014/main" id="{B25CD700-9849-41C3-8739-52CEC4E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592DD780-6291-4E8D-BB25-C35A945B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1" name="Dian numeron paikkamerkki 12">
            <a:extLst>
              <a:ext uri="{FF2B5EF4-FFF2-40B4-BE49-F238E27FC236}">
                <a16:creationId xmlns:a16="http://schemas.microsoft.com/office/drawing/2014/main" id="{DE704074-83C5-4311-97A1-3BD92362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71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364388-A571-431E-9644-09C842CA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3E5108E-E874-40AA-A78B-4372A0B4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51F7AE6-A712-4A61-8036-09EB75EE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D7A6C66-1B44-4A11-9E52-6FEB2417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51025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9 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594E4F5-1948-4CB9-9E46-B75F0AB58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561974"/>
            <a:ext cx="2628900" cy="5614989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8BD25F0-26A7-413C-8B5A-B360AA6E9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561975"/>
            <a:ext cx="7734300" cy="5614988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2C62BB2-ACB3-4099-B04E-ACF7EB56E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858500" y="3366542"/>
            <a:ext cx="1905000" cy="124919"/>
          </a:xfrm>
          <a:prstGeom prst="rect">
            <a:avLst/>
          </a:prstGeom>
        </p:spPr>
      </p:pic>
      <p:sp>
        <p:nvSpPr>
          <p:cNvPr id="8" name="Päivämäärän paikkamerkki 9">
            <a:extLst>
              <a:ext uri="{FF2B5EF4-FFF2-40B4-BE49-F238E27FC236}">
                <a16:creationId xmlns:a16="http://schemas.microsoft.com/office/drawing/2014/main" id="{182F25CC-7185-4841-AEDA-65C83A44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85467" y="458304"/>
            <a:ext cx="1008017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Alatunnisteen paikkamerkki 10">
            <a:extLst>
              <a:ext uri="{FF2B5EF4-FFF2-40B4-BE49-F238E27FC236}">
                <a16:creationId xmlns:a16="http://schemas.microsoft.com/office/drawing/2014/main" id="{120A267C-074E-43C6-9780-69FC7B7F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21762" y="3135699"/>
            <a:ext cx="2280603" cy="365125"/>
          </a:xfrm>
        </p:spPr>
        <p:txBody>
          <a:bodyPr/>
          <a:lstStyle/>
          <a:p>
            <a:r>
              <a:rPr lang="fi-FI"/>
              <a:t>Mikko Marjomaa</a:t>
            </a:r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18E79A4F-AC04-462E-9416-8667E369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217038" y="1497890"/>
            <a:ext cx="1071155" cy="365125"/>
          </a:xfrm>
        </p:spPr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298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0" name="Sisällön paikkamerkki 9"/>
          <p:cNvSpPr>
            <a:spLocks noGrp="1"/>
          </p:cNvSpPr>
          <p:nvPr>
            <p:ph sz="quarter" idx="10"/>
          </p:nvPr>
        </p:nvSpPr>
        <p:spPr>
          <a:xfrm>
            <a:off x="1295468" y="2060849"/>
            <a:ext cx="9409045" cy="3960441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>
              <a:spcBef>
                <a:spcPts val="900"/>
              </a:spcBef>
              <a:defRPr sz="2000"/>
            </a:lvl2pPr>
            <a:lvl3pPr>
              <a:spcBef>
                <a:spcPts val="900"/>
              </a:spcBef>
              <a:defRPr sz="1800"/>
            </a:lvl3pPr>
            <a:lvl4pPr>
              <a:spcBef>
                <a:spcPts val="900"/>
              </a:spcBef>
              <a:defRPr sz="1800"/>
            </a:lvl4pPr>
            <a:lvl5pPr>
              <a:spcBef>
                <a:spcPts val="900"/>
              </a:spcBef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63879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-SIVU 2">
    <p:bg>
      <p:bgPr>
        <a:solidFill>
          <a:srgbClr val="72B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0677" y="449109"/>
            <a:ext cx="5176561" cy="5353967"/>
          </a:xfrm>
        </p:spPr>
        <p:txBody>
          <a:bodyPr>
            <a:normAutofit/>
          </a:bodyPr>
          <a:lstStyle>
            <a:lvl1pPr marL="0" indent="0">
              <a:buNone/>
              <a:defRPr sz="2667" b="0" i="1" baseline="0">
                <a:solidFill>
                  <a:schemeClr val="bg1"/>
                </a:solidFill>
                <a:latin typeface="Georgia" charset="0"/>
              </a:defRPr>
            </a:lvl1pPr>
            <a:lvl2pPr marL="457178" indent="0">
              <a:buNone/>
              <a:defRPr sz="2667" b="1">
                <a:solidFill>
                  <a:schemeClr val="bg1"/>
                </a:solidFill>
              </a:defRPr>
            </a:lvl2pPr>
            <a:lvl3pPr marL="914354" indent="0">
              <a:buNone/>
              <a:defRPr sz="2667" b="1">
                <a:solidFill>
                  <a:schemeClr val="bg1"/>
                </a:solidFill>
              </a:defRPr>
            </a:lvl3pPr>
            <a:lvl4pPr marL="1371532" indent="0">
              <a:buNone/>
              <a:defRPr sz="2667" b="1">
                <a:solidFill>
                  <a:schemeClr val="bg1"/>
                </a:solidFill>
              </a:defRPr>
            </a:lvl4pPr>
            <a:lvl5pPr marL="1828709" indent="0">
              <a:buNone/>
              <a:defRPr sz="2667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20676" y="5975182"/>
            <a:ext cx="3751523" cy="679279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r>
              <a:rPr lang="fi-FI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Koko nimi / työpaikka, kaupunki </a:t>
            </a:r>
            <a:r>
              <a:rPr lang="fi-FI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ym</a:t>
            </a:r>
            <a:endParaRPr lang="fi-FI" sz="16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44" y="5983100"/>
            <a:ext cx="1060640" cy="578049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5913914" y="0"/>
            <a:ext cx="6278087" cy="6858000"/>
          </a:xfrm>
        </p:spPr>
        <p:txBody>
          <a:bodyPr anchor="t">
            <a:normAutofit/>
          </a:bodyPr>
          <a:lstStyle>
            <a:lvl1pPr marL="0" indent="0">
              <a:buNone/>
              <a:defRPr sz="1867" b="0" i="1" baseline="0">
                <a:solidFill>
                  <a:schemeClr val="bg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n numeron paikkamerkki 12">
            <a:extLst>
              <a:ext uri="{FF2B5EF4-FFF2-40B4-BE49-F238E27FC236}">
                <a16:creationId xmlns:a16="http://schemas.microsoft.com/office/drawing/2014/main" id="{89EADED2-722A-4F78-A112-83BCA621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Alatunnisteen paikkamerkki 11">
            <a:extLst>
              <a:ext uri="{FF2B5EF4-FFF2-40B4-BE49-F238E27FC236}">
                <a16:creationId xmlns:a16="http://schemas.microsoft.com/office/drawing/2014/main" id="{DBED2E63-3DD6-4D77-B68E-BA8658DA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5" name="Päivämäärän paikkamerkki 10">
            <a:extLst>
              <a:ext uri="{FF2B5EF4-FFF2-40B4-BE49-F238E27FC236}">
                <a16:creationId xmlns:a16="http://schemas.microsoft.com/office/drawing/2014/main" id="{5F247003-C078-4761-95F0-1B359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fld id="{17AA7BE3-339D-4746-87C3-89B1158AB272}" type="datetime1">
              <a:rPr lang="fi-FI" smtClean="0"/>
              <a:t>15.3.2023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E2064-869F-4CEB-9739-CEC4D3E0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615"/>
            <a:ext cx="10515600" cy="4299349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266B7F"/>
              </a:buClr>
              <a:buNone/>
              <a:defRPr sz="2400"/>
            </a:lvl1pPr>
            <a:lvl2pPr marL="457189" indent="0">
              <a:lnSpc>
                <a:spcPct val="100000"/>
              </a:lnSpc>
              <a:buClr>
                <a:srgbClr val="266B7F"/>
              </a:buClr>
              <a:buNone/>
              <a:defRPr sz="2000"/>
            </a:lvl2pPr>
            <a:lvl3pPr marL="914377" indent="0">
              <a:lnSpc>
                <a:spcPct val="100000"/>
              </a:lnSpc>
              <a:buClr>
                <a:srgbClr val="266B7F"/>
              </a:buClr>
              <a:buNone/>
              <a:defRPr sz="2000"/>
            </a:lvl3pPr>
            <a:lvl4pPr marL="1371566" indent="0">
              <a:lnSpc>
                <a:spcPct val="100000"/>
              </a:lnSpc>
              <a:buClr>
                <a:srgbClr val="266B7F"/>
              </a:buClr>
              <a:buNone/>
              <a:defRPr sz="1800"/>
            </a:lvl4pPr>
            <a:lvl5pPr marL="1828754" indent="0">
              <a:lnSpc>
                <a:spcPct val="100000"/>
              </a:lnSpc>
              <a:buClr>
                <a:srgbClr val="266B7F"/>
              </a:buClr>
              <a:buNone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CF371FC-059A-4F27-928C-8D84867B3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9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pos="7469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n numeron paikkamerkki 12">
            <a:extLst>
              <a:ext uri="{FF2B5EF4-FFF2-40B4-BE49-F238E27FC236}">
                <a16:creationId xmlns:a16="http://schemas.microsoft.com/office/drawing/2014/main" id="{89EADED2-722A-4F78-A112-83BCA621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7277" y="6356351"/>
            <a:ext cx="766083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Alatunnisteen paikkamerkki 11">
            <a:extLst>
              <a:ext uri="{FF2B5EF4-FFF2-40B4-BE49-F238E27FC236}">
                <a16:creationId xmlns:a16="http://schemas.microsoft.com/office/drawing/2014/main" id="{DBED2E63-3DD6-4D77-B68E-BA8658DA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5" name="Päivämäärän paikkamerkki 10">
            <a:extLst>
              <a:ext uri="{FF2B5EF4-FFF2-40B4-BE49-F238E27FC236}">
                <a16:creationId xmlns:a16="http://schemas.microsoft.com/office/drawing/2014/main" id="{5F247003-C078-4761-95F0-1B359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857" y="6356351"/>
            <a:ext cx="839423" cy="365125"/>
          </a:xfrm>
        </p:spPr>
        <p:txBody>
          <a:bodyPr/>
          <a:lstStyle>
            <a:lvl1pPr algn="ctr">
              <a:defRPr/>
            </a:lvl1pPr>
          </a:lstStyle>
          <a:p>
            <a:fld id="{17AA7BE3-339D-4746-87C3-89B1158AB272}" type="datetime1">
              <a:rPr lang="fi-FI" smtClean="0"/>
              <a:t>15.3.2023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2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E2064-869F-4CEB-9739-CEC4D3E0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615"/>
            <a:ext cx="10515600" cy="4299349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266B7F"/>
              </a:buClr>
              <a:buNone/>
              <a:defRPr sz="2400"/>
            </a:lvl1pPr>
            <a:lvl2pPr marL="457189" indent="0">
              <a:lnSpc>
                <a:spcPct val="100000"/>
              </a:lnSpc>
              <a:buClr>
                <a:srgbClr val="266B7F"/>
              </a:buClr>
              <a:buNone/>
              <a:defRPr sz="2000"/>
            </a:lvl2pPr>
            <a:lvl3pPr marL="914377" indent="0">
              <a:lnSpc>
                <a:spcPct val="100000"/>
              </a:lnSpc>
              <a:buClr>
                <a:srgbClr val="266B7F"/>
              </a:buClr>
              <a:buNone/>
              <a:defRPr sz="2000"/>
            </a:lvl3pPr>
            <a:lvl4pPr marL="1371566" indent="0">
              <a:lnSpc>
                <a:spcPct val="100000"/>
              </a:lnSpc>
              <a:buClr>
                <a:srgbClr val="266B7F"/>
              </a:buClr>
              <a:buNone/>
              <a:defRPr sz="1800"/>
            </a:lvl4pPr>
            <a:lvl5pPr marL="1828754" indent="0">
              <a:lnSpc>
                <a:spcPct val="100000"/>
              </a:lnSpc>
              <a:buClr>
                <a:srgbClr val="266B7F"/>
              </a:buClr>
              <a:buNone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CF371FC-059A-4F27-928C-8D84867B3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75" y="6476454"/>
            <a:ext cx="1905000" cy="1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9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pos="746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EF3C81A-671C-435F-84FF-5E6CC5E4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0C6CA41-2A44-4496-983A-8344C211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DA534BF-56F8-46ED-9FD0-213FE7B0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531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D72D83-FA3D-45EA-996A-CFF86779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A1A14D-AD58-4EFC-BC08-89A99E3B3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83572C0-8E3C-4FD2-BBA3-73E0C3C95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248947-CDD3-412C-A6B4-A559B065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F3F3A6E-9A0D-46B4-8E90-BF985267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68BB85-093A-43AE-A0C5-1E18D28F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209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FC471A-5A3E-48C5-9057-98F664C2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DF2EEB-E6ED-420A-84A2-2AE37B9D4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C964CE2-FA2A-4F32-812A-1382AB093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AB12DD-ABAE-4765-A7B0-61D27875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BDA612D-5AF5-41CA-A4B5-0A61EF81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C32919-174D-4B5F-B5E4-439009A6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260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F4A45CD-5EC1-46D0-BB32-CBDB7659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1D29669-4A40-4F5A-ACD9-14CB18E76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DE71F6-1E31-4F75-ABA5-8A57C2CAC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C5224-E09E-4722-96AE-1613D28CE97A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A970B9-458E-46BD-9E70-DD15DAD2F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56EF48-B9B0-4E16-838F-7202F3056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7C483-77B4-4AC2-970F-B11A00E0A8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660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236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4800BCB-83C5-4562-952E-00F2B1FC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1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670BC8-8EDE-4E2E-B957-2AEFFBDD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4801"/>
            <a:ext cx="10515600" cy="408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DC9EC2-A7EB-4378-B476-B7102C091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826" y="6356351"/>
            <a:ext cx="1008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DDBD63-0D24-42DD-B8A1-5B551C489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2997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r>
              <a:rPr lang="fi-FI"/>
              <a:t>Mikko Marjomaa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5C62EC-8EE7-49B8-A97F-C8784E6CD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843" y="6356351"/>
            <a:ext cx="1071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698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  <p:sldLayoutId id="2147484206" r:id="rId18"/>
    <p:sldLayoutId id="2147484207" r:id="rId19"/>
    <p:sldLayoutId id="2147484208" r:id="rId20"/>
    <p:sldLayoutId id="2147484209" r:id="rId21"/>
    <p:sldLayoutId id="2147484210" r:id="rId22"/>
    <p:sldLayoutId id="2147484211" r:id="rId23"/>
    <p:sldLayoutId id="2147484212" r:id="rId24"/>
    <p:sldLayoutId id="2147484213" r:id="rId25"/>
    <p:sldLayoutId id="2147484214" r:id="rId26"/>
    <p:sldLayoutId id="2147484215" r:id="rId27"/>
    <p:sldLayoutId id="2147484216" r:id="rId28"/>
    <p:sldLayoutId id="2147484217" r:id="rId29"/>
    <p:sldLayoutId id="2147484218" r:id="rId30"/>
    <p:sldLayoutId id="2147484219" r:id="rId31"/>
    <p:sldLayoutId id="2147484220" r:id="rId32"/>
    <p:sldLayoutId id="2147484221" r:id="rId33"/>
    <p:sldLayoutId id="2147484222" r:id="rId34"/>
    <p:sldLayoutId id="2147484223" r:id="rId35"/>
    <p:sldLayoutId id="2147484224" r:id="rId36"/>
    <p:sldLayoutId id="2147484225" r:id="rId37"/>
    <p:sldLayoutId id="2147484226" r:id="rId38"/>
    <p:sldLayoutId id="2147484227" r:id="rId39"/>
    <p:sldLayoutId id="2147484228" r:id="rId40"/>
    <p:sldLayoutId id="2147484229" r:id="rId41"/>
    <p:sldLayoutId id="2147484230" r:id="rId42"/>
    <p:sldLayoutId id="2147484231" r:id="rId4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Daytona" panose="020B0604030500040204" pitchFamily="34" charset="0"/>
          <a:ea typeface="+mj-ea"/>
          <a:cs typeface="Biome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5" userDrawn="1">
          <p15:clr>
            <a:srgbClr val="F26B43"/>
          </p15:clr>
        </p15:guide>
        <p15:guide id="2" pos="9535" userDrawn="1">
          <p15:clr>
            <a:srgbClr val="F26B43"/>
          </p15:clr>
        </p15:guide>
        <p15:guide id="3" orient="horz" pos="461" userDrawn="1">
          <p15:clr>
            <a:srgbClr val="F26B43"/>
          </p15:clr>
        </p15:guide>
        <p15:guide id="4" orient="horz" pos="52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4800BCB-83C5-4562-952E-00F2B1FC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1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670BC8-8EDE-4E2E-B957-2AEFFBDD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4801"/>
            <a:ext cx="10515600" cy="408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DC9EC2-A7EB-4378-B476-B7102C091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826" y="6356351"/>
            <a:ext cx="1008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fld id="{5F33D40F-B22E-45FF-BADA-EE8B5ACB92FA}" type="datetime1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DDBD63-0D24-42DD-B8A1-5B551C489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2997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5C62EC-8EE7-49B8-A97F-C8784E6CD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843" y="6356351"/>
            <a:ext cx="1071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62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4233" r:id="rId2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accent3"/>
          </a:solidFill>
          <a:latin typeface="Daytona" panose="020B0604030500040204" pitchFamily="34" charset="0"/>
          <a:ea typeface="+mj-ea"/>
          <a:cs typeface="Biome" panose="020B0502040204020203" pitchFamily="34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347" userDrawn="1">
          <p15:clr>
            <a:srgbClr val="F26B43"/>
          </p15:clr>
        </p15:guide>
        <p15:guide id="4" orient="horz" pos="39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E8F07DB-8EB9-41AA-8FB0-3ACF794F9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0222" y="5594350"/>
            <a:ext cx="5953124" cy="1011238"/>
          </a:xfrm>
        </p:spPr>
        <p:txBody>
          <a:bodyPr/>
          <a:lstStyle/>
          <a:p>
            <a:r>
              <a:rPr lang="en-GB"/>
              <a:t>Visa Korhonen </a:t>
            </a:r>
            <a:r>
              <a:rPr lang="en-GB" err="1"/>
              <a:t>ja</a:t>
            </a:r>
            <a:r>
              <a:rPr lang="en-GB"/>
              <a:t> Matti Kekarainen, </a:t>
            </a:r>
            <a:r>
              <a:rPr lang="en-GB" err="1"/>
              <a:t>Maanmittauslaitos</a:t>
            </a:r>
            <a:endParaRPr lang="en-GB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C5825FE-5210-4774-A8AD-32A641A12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0890" y="4294093"/>
            <a:ext cx="5953125" cy="1012304"/>
          </a:xfrm>
        </p:spPr>
        <p:txBody>
          <a:bodyPr/>
          <a:lstStyle/>
          <a:p>
            <a:r>
              <a:rPr lang="en-GB" err="1"/>
              <a:t>Vieremä</a:t>
            </a:r>
            <a:r>
              <a:rPr lang="en-GB"/>
              <a:t> 15.3.2023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D3FB09C7-685E-4BE1-9403-7601BE97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898" y="2312894"/>
            <a:ext cx="7115175" cy="1981199"/>
          </a:xfrm>
        </p:spPr>
        <p:txBody>
          <a:bodyPr/>
          <a:lstStyle/>
          <a:p>
            <a:r>
              <a:rPr lang="fi-FI">
                <a:solidFill>
                  <a:srgbClr val="00B0F0"/>
                </a:solidFill>
              </a:rPr>
              <a:t>Tilusjärjestelyn mahdollisuudet</a:t>
            </a:r>
            <a:endParaRPr lang="en-GB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39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FFB80C30-BE2E-4EEC-96AC-79D66D23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nykytilanne</a:t>
            </a:r>
          </a:p>
        </p:txBody>
      </p:sp>
    </p:spTree>
    <p:extLst>
      <p:ext uri="{BB962C8B-B14F-4D97-AF65-F5344CB8AC3E}">
        <p14:creationId xmlns:p14="http://schemas.microsoft.com/office/powerpoint/2010/main" val="132525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516"/>
            <a:ext cx="10515600" cy="697585"/>
          </a:xfrm>
        </p:spPr>
        <p:txBody>
          <a:bodyPr>
            <a:normAutofit/>
          </a:bodyPr>
          <a:lstStyle/>
          <a:p>
            <a:r>
              <a:rPr lang="en-GB" sz="3200" err="1">
                <a:solidFill>
                  <a:srgbClr val="00B0F0"/>
                </a:solidFill>
              </a:rPr>
              <a:t>Alueen</a:t>
            </a:r>
            <a:r>
              <a:rPr lang="en-GB" sz="3200">
                <a:solidFill>
                  <a:srgbClr val="00B0F0"/>
                </a:solidFill>
              </a:rPr>
              <a:t> </a:t>
            </a:r>
            <a:r>
              <a:rPr lang="en-GB" sz="3200" err="1">
                <a:solidFill>
                  <a:srgbClr val="00B0F0"/>
                </a:solidFill>
              </a:rPr>
              <a:t>yleistilanne</a:t>
            </a:r>
            <a:r>
              <a:rPr lang="en-GB" sz="3200">
                <a:solidFill>
                  <a:srgbClr val="00B0F0"/>
                </a:solidFill>
              </a:rPr>
              <a:t> (5*5km </a:t>
            </a:r>
            <a:r>
              <a:rPr lang="en-GB" sz="3200" err="1">
                <a:solidFill>
                  <a:srgbClr val="00B0F0"/>
                </a:solidFill>
              </a:rPr>
              <a:t>ruudut</a:t>
            </a:r>
            <a:r>
              <a:rPr lang="en-GB" sz="320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931334-CB2F-4F2E-A473-23DEC5686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89" y="1214444"/>
            <a:ext cx="3686666" cy="384819"/>
          </a:xfrm>
        </p:spPr>
        <p:txBody>
          <a:bodyPr/>
          <a:lstStyle/>
          <a:p>
            <a:r>
              <a:rPr lang="fi-FI" sz="1800"/>
              <a:t>Lohkokoon kasvupotentiaali</a:t>
            </a:r>
            <a:endParaRPr lang="en-GB" sz="180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210E6EE5-71B8-4EFC-906F-E62C0963FA03}"/>
              </a:ext>
            </a:extLst>
          </p:cNvPr>
          <p:cNvSpPr txBox="1">
            <a:spLocks/>
          </p:cNvSpPr>
          <p:nvPr/>
        </p:nvSpPr>
        <p:spPr>
          <a:xfrm>
            <a:off x="4421171" y="1214444"/>
            <a:ext cx="3686666" cy="384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4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18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18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/>
              <a:t>Maatilan kehittämispotentiaali</a:t>
            </a:r>
            <a:endParaRPr lang="en-GB" sz="180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95DC2AED-1CFA-418E-A31E-288CACCB03B5}"/>
              </a:ext>
            </a:extLst>
          </p:cNvPr>
          <p:cNvSpPr txBox="1">
            <a:spLocks/>
          </p:cNvSpPr>
          <p:nvPr/>
        </p:nvSpPr>
        <p:spPr>
          <a:xfrm>
            <a:off x="8793639" y="1214443"/>
            <a:ext cx="2560161" cy="384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4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18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18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/>
              <a:t>Tilusrakennehaitta</a:t>
            </a:r>
            <a:endParaRPr lang="en-GB" sz="180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404815E-10EA-4277-B7E7-DCED8703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6" y="1702149"/>
            <a:ext cx="3981590" cy="407475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A826482-3C36-4481-A018-21FD11D36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866" y="1705382"/>
            <a:ext cx="3981590" cy="405566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F30994F-A70B-44BB-867C-3E32A7EAA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966" y="1705381"/>
            <a:ext cx="3814268" cy="407475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AD51D67-C46F-3082-826D-87BCEE57C99B}"/>
              </a:ext>
            </a:extLst>
          </p:cNvPr>
          <p:cNvSpPr txBox="1"/>
          <p:nvPr/>
        </p:nvSpPr>
        <p:spPr>
          <a:xfrm>
            <a:off x="207276" y="6039163"/>
            <a:ext cx="398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Suurlohkojen keskipinta-ala jaettuna viljelijälohkon keskipinta-ala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67ECC2D-584C-710A-8626-022801F174E4}"/>
              </a:ext>
            </a:extLst>
          </p:cNvPr>
          <p:cNvSpPr txBox="1"/>
          <p:nvPr/>
        </p:nvSpPr>
        <p:spPr>
          <a:xfrm>
            <a:off x="4421171" y="5776904"/>
            <a:ext cx="3686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Tilusten hajanaisuus, Viljelijälohkokoko, etäisyys, yhdistämismahdollisuus ja peltovaltaisuus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3D93FF7-122F-C920-3DC1-D5404F1E83A6}"/>
              </a:ext>
            </a:extLst>
          </p:cNvPr>
          <p:cNvSpPr txBox="1"/>
          <p:nvPr/>
        </p:nvSpPr>
        <p:spPr>
          <a:xfrm>
            <a:off x="8270966" y="5867167"/>
            <a:ext cx="381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Kokohaitan (5ha) ja etäisyyshaitan (5min) keskiarvo</a:t>
            </a:r>
          </a:p>
        </p:txBody>
      </p:sp>
    </p:spTree>
    <p:extLst>
      <p:ext uri="{BB962C8B-B14F-4D97-AF65-F5344CB8AC3E}">
        <p14:creationId xmlns:p14="http://schemas.microsoft.com/office/powerpoint/2010/main" val="403890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931334-CB2F-4F2E-A473-23DEC5686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49" y="151258"/>
            <a:ext cx="5649951" cy="384819"/>
          </a:xfrm>
        </p:spPr>
        <p:txBody>
          <a:bodyPr/>
          <a:lstStyle/>
          <a:p>
            <a:r>
              <a:rPr lang="fi-FI" sz="1800"/>
              <a:t>Lohkokoon kasvupotentiaali (2,5*2,5 km ruudut)</a:t>
            </a:r>
            <a:endParaRPr lang="en-GB" sz="180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210E6EE5-71B8-4EFC-906F-E62C0963FA03}"/>
              </a:ext>
            </a:extLst>
          </p:cNvPr>
          <p:cNvSpPr txBox="1">
            <a:spLocks/>
          </p:cNvSpPr>
          <p:nvPr/>
        </p:nvSpPr>
        <p:spPr>
          <a:xfrm>
            <a:off x="6242669" y="144679"/>
            <a:ext cx="5949331" cy="384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4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20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18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66B7F"/>
              </a:buClr>
              <a:buFont typeface="Arial" panose="020B0604020202020204" pitchFamily="34" charset="0"/>
              <a:buNone/>
              <a:defRPr sz="180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/>
              <a:t>Maatilan kehittämispotentiaali (2,5*2,5 km ruudut)</a:t>
            </a:r>
            <a:endParaRPr lang="en-GB" sz="18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E5E8A0D-4D7D-422D-A01B-1EC332B30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57" y="563238"/>
            <a:ext cx="5810885" cy="562111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A300298-0F4F-43CD-A60B-D4FBB6CF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41" y="569816"/>
            <a:ext cx="5843302" cy="56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6" y="86877"/>
            <a:ext cx="5053917" cy="774550"/>
          </a:xfrm>
        </p:spPr>
        <p:txBody>
          <a:bodyPr>
            <a:normAutofit/>
          </a:bodyPr>
          <a:lstStyle/>
          <a:p>
            <a:r>
              <a:rPr lang="en-GB" sz="3200" err="1"/>
              <a:t>Vieremä</a:t>
            </a:r>
            <a:r>
              <a:rPr lang="en-GB" sz="3200"/>
              <a:t> </a:t>
            </a:r>
            <a:r>
              <a:rPr lang="en-GB" sz="3200" err="1"/>
              <a:t>pohjoispuoli</a:t>
            </a:r>
            <a:endParaRPr lang="en-GB" sz="320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24A5F90-8123-45A0-A8DE-5081D9A9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756421"/>
            <a:ext cx="5931458" cy="593145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ECE6D86-ED72-4CB8-944B-560DE4F4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325" y="746841"/>
            <a:ext cx="5922898" cy="59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6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6" y="86877"/>
            <a:ext cx="5053917" cy="774550"/>
          </a:xfrm>
        </p:spPr>
        <p:txBody>
          <a:bodyPr>
            <a:normAutofit/>
          </a:bodyPr>
          <a:lstStyle/>
          <a:p>
            <a:r>
              <a:rPr lang="en-GB" sz="3200" err="1"/>
              <a:t>Vieremä</a:t>
            </a:r>
            <a:r>
              <a:rPr lang="en-GB" sz="3200"/>
              <a:t> </a:t>
            </a:r>
            <a:r>
              <a:rPr lang="en-GB" sz="3200" err="1"/>
              <a:t>eteläpuoli</a:t>
            </a:r>
            <a:endParaRPr lang="en-GB" sz="32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780FBFC-A6CA-4DAB-9E71-438EE97B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45" y="695090"/>
            <a:ext cx="5917581" cy="591758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705BB4D-05BB-43B1-B72F-A89F414E5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07" y="695090"/>
            <a:ext cx="5922900" cy="59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4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39663" y="398813"/>
            <a:ext cx="10106357" cy="617187"/>
          </a:xfrm>
        </p:spPr>
        <p:txBody>
          <a:bodyPr>
            <a:normAutofit fontScale="90000"/>
          </a:bodyPr>
          <a:lstStyle/>
          <a:p>
            <a:pPr algn="ctr"/>
            <a:r>
              <a:rPr lang="fi-FI"/>
              <a:t> </a:t>
            </a:r>
            <a:r>
              <a:rPr lang="fi-FI">
                <a:solidFill>
                  <a:srgbClr val="00B0F0"/>
                </a:solidFill>
              </a:rPr>
              <a:t>Maatalousliikenne Vieremällä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41FAF2B-C4A2-402E-BDCF-EE9C19AA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1" y="1147063"/>
            <a:ext cx="3680689" cy="521052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D58971E-3EDA-4BD7-A9EF-B56210DF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841" y="1147063"/>
            <a:ext cx="3680688" cy="521052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4FEEF81-24D3-4B6C-92DC-BCC74C7A5E5E}"/>
              </a:ext>
            </a:extLst>
          </p:cNvPr>
          <p:cNvSpPr txBox="1"/>
          <p:nvPr/>
        </p:nvSpPr>
        <p:spPr>
          <a:xfrm>
            <a:off x="6292841" y="6451600"/>
            <a:ext cx="430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Matti Kekarainen Maanmittauslaitos</a:t>
            </a:r>
          </a:p>
        </p:txBody>
      </p:sp>
    </p:spTree>
    <p:extLst>
      <p:ext uri="{BB962C8B-B14F-4D97-AF65-F5344CB8AC3E}">
        <p14:creationId xmlns:p14="http://schemas.microsoft.com/office/powerpoint/2010/main" val="2333889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CB1A01-4E5D-4696-9A50-ECD20E8C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00B0F0"/>
                </a:solidFill>
              </a:rPr>
              <a:t>Tilastoja Vieremältä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689F36-DFBD-4D5B-A4FC-7BAE7EF43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/>
              <a:t>Lohkojen keskikoko 3,71 ha (PEKIRA-aineistosta)</a:t>
            </a:r>
          </a:p>
          <a:p>
            <a:pPr marL="342900" indent="-342900">
              <a:buFontTx/>
              <a:buChar char="-"/>
            </a:pPr>
            <a:r>
              <a:rPr lang="fi-FI"/>
              <a:t>Keskietäisyys viljelijälohkolle 3,7 km  (PEKIRA-aineistosta)</a:t>
            </a:r>
          </a:p>
          <a:p>
            <a:pPr marL="342900" indent="-342900">
              <a:buFontTx/>
              <a:buChar char="-"/>
            </a:pPr>
            <a:r>
              <a:rPr lang="fi-FI"/>
              <a:t>2432 kpl alle 2ha lohkoja (IACS-aineisto)</a:t>
            </a:r>
          </a:p>
          <a:p>
            <a:pPr marL="342900" indent="-342900">
              <a:buFontTx/>
              <a:buChar char="-"/>
            </a:pPr>
            <a:r>
              <a:rPr lang="fi-FI"/>
              <a:t>142 kpl yli 10ha lohkoja (IACS-aineisto)</a:t>
            </a:r>
          </a:p>
          <a:p>
            <a:pPr marL="342900" indent="-342900">
              <a:buFontTx/>
              <a:buChar char="-"/>
            </a:pPr>
            <a:endParaRPr lang="fi-FI"/>
          </a:p>
          <a:p>
            <a:pPr marL="342900" indent="-342900">
              <a:buFontTx/>
              <a:buChar char="-"/>
            </a:pPr>
            <a:r>
              <a:rPr lang="fi-FI"/>
              <a:t>IACS-aineisto tilastot on suuntaa-antavia koska hylättyjä peltolohkoja tuli normaalia enemmän.</a:t>
            </a:r>
          </a:p>
          <a:p>
            <a:pPr marL="342900" indent="-342900">
              <a:buFontTx/>
              <a:buChar char="-"/>
            </a:pP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0CA284-350A-4BD9-82B5-3C18E5665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443836-7228-4FB5-9F80-27BC1C73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Matti Kekarainen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091A1B-0D95-499D-99AE-CE1A473E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6500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8432h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608" y="1916832"/>
            <a:ext cx="7010400" cy="4672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267">
                <a:solidFill>
                  <a:srgbClr val="00B0F0"/>
                </a:solidFill>
              </a:rPr>
              <a:t>Esimerkkejä muutoksista</a:t>
            </a:r>
          </a:p>
        </p:txBody>
      </p:sp>
    </p:spTree>
    <p:extLst>
      <p:ext uri="{BB962C8B-B14F-4D97-AF65-F5344CB8AC3E}">
        <p14:creationId xmlns:p14="http://schemas.microsoft.com/office/powerpoint/2010/main" val="256274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3733">
                <a:solidFill>
                  <a:srgbClr val="00B0F0"/>
                </a:solidFill>
              </a:rPr>
              <a:t>Tilusjärjestely toimii  pelloilla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31" y="1916834"/>
            <a:ext cx="4108327" cy="274602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15" y="1916833"/>
            <a:ext cx="4150469" cy="277562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876488" y="4980492"/>
            <a:ext cx="8358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/>
              <a:t>Ylivieskan </a:t>
            </a:r>
            <a:r>
              <a:rPr lang="fi-FI" sz="2400" err="1"/>
              <a:t>Raudaskylällä</a:t>
            </a:r>
            <a:r>
              <a:rPr lang="fi-FI" sz="2400"/>
              <a:t> vaihdettiin 406 ha &gt; 8406 km ja </a:t>
            </a:r>
          </a:p>
          <a:p>
            <a:pPr algn="ctr"/>
            <a:r>
              <a:rPr lang="fi-FI" sz="2400"/>
              <a:t>369 h vähemmän viljelysliikennettä vuodessa</a:t>
            </a:r>
          </a:p>
        </p:txBody>
      </p:sp>
    </p:spTree>
    <p:extLst>
      <p:ext uri="{BB962C8B-B14F-4D97-AF65-F5344CB8AC3E}">
        <p14:creationId xmlns:p14="http://schemas.microsoft.com/office/powerpoint/2010/main" val="3490500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8E97EA-F9DF-41B7-B1D2-D1349D93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96" y="-209855"/>
            <a:ext cx="10106357" cy="13255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fi-FI" sz="3500">
                <a:solidFill>
                  <a:srgbClr val="72B5CC"/>
                </a:solidFill>
              </a:rPr>
              <a:t>Sievin tilusjärjestelyt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3A21C2-90CA-4702-B6B0-6F9A98F79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708"/>
            <a:ext cx="10515600" cy="429934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i-FI" sz="3200">
                <a:cs typeface="Calibri" panose="020F0502020204030204" pitchFamily="34" charset="0"/>
              </a:rPr>
              <a:t>TULOKSIA</a:t>
            </a: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endParaRPr lang="fi-FI" sz="3200">
              <a:cs typeface="Calibri" panose="020F0502020204030204" pitchFamily="34" charset="0"/>
            </a:endParaRPr>
          </a:p>
          <a:p>
            <a:pPr algn="ctr"/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Ajokilometrit ovat vähentyneet 53000 km vuodessa.</a:t>
            </a:r>
          </a:p>
          <a:p>
            <a:pPr algn="ctr"/>
            <a:r>
              <a:rPr lang="fi-FI" sz="2600" b="1">
                <a:latin typeface="Arial" panose="020B0604020202020204" pitchFamily="34" charset="0"/>
                <a:cs typeface="Arial" panose="020B0604020202020204" pitchFamily="34" charset="0"/>
              </a:rPr>
              <a:t>Viljelyyn käytetty aika on vähentynyt 2500 tuntia vuodessa</a:t>
            </a:r>
            <a:r>
              <a:rPr lang="fi-FI" sz="2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i-FI" sz="2533" b="1">
                <a:latin typeface="Arial" panose="020B0604020202020204" pitchFamily="34" charset="0"/>
                <a:cs typeface="Arial" panose="020B0604020202020204" pitchFamily="34" charset="0"/>
              </a:rPr>
              <a:t>CO2 päästöjen vähennys vuoteen 2030 mennessä 5444 tonnia</a:t>
            </a:r>
          </a:p>
          <a:p>
            <a:pPr marL="361934" lvl="1"/>
            <a:endParaRPr lang="fi-FI"/>
          </a:p>
          <a:p>
            <a:endParaRPr lang="fi-FI"/>
          </a:p>
          <a:p>
            <a:pPr marL="361934" lvl="1"/>
            <a:endParaRPr lang="fi-FI"/>
          </a:p>
        </p:txBody>
      </p:sp>
      <p:graphicFrame>
        <p:nvGraphicFramePr>
          <p:cNvPr id="4" name="Objekti 3">
            <a:extLst>
              <a:ext uri="{FF2B5EF4-FFF2-40B4-BE49-F238E27FC236}">
                <a16:creationId xmlns:a16="http://schemas.microsoft.com/office/drawing/2014/main" id="{DA70BF47-CFC1-47F6-99E6-D88E008FDF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3301" y="1574753"/>
          <a:ext cx="9330081" cy="221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90338" imgH="1211738" progId="Excel.Sheet.12">
                  <p:embed/>
                </p:oleObj>
              </mc:Choice>
              <mc:Fallback>
                <p:oleObj name="Worksheet" r:id="rId2" imgW="5090338" imgH="1211738" progId="Excel.Sheet.12">
                  <p:embed/>
                  <p:pic>
                    <p:nvPicPr>
                      <p:cNvPr id="4" name="Objekti 3">
                        <a:extLst>
                          <a:ext uri="{FF2B5EF4-FFF2-40B4-BE49-F238E27FC236}">
                            <a16:creationId xmlns:a16="http://schemas.microsoft.com/office/drawing/2014/main" id="{DA70BF47-CFC1-47F6-99E6-D88E008FD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3301" y="1574753"/>
                        <a:ext cx="9330081" cy="221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749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tilusjärjestely</a:t>
            </a:r>
          </a:p>
        </p:txBody>
      </p:sp>
    </p:spTree>
    <p:extLst>
      <p:ext uri="{BB962C8B-B14F-4D97-AF65-F5344CB8AC3E}">
        <p14:creationId xmlns:p14="http://schemas.microsoft.com/office/powerpoint/2010/main" val="364625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1DD6EF-B5D9-41F9-B493-1504E64C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5369"/>
            <a:ext cx="436860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267">
                <a:solidFill>
                  <a:srgbClr val="00B0F0"/>
                </a:solidFill>
              </a:rPr>
              <a:t>Oulainen, </a:t>
            </a:r>
            <a:r>
              <a:rPr lang="fi-FI" sz="4267" err="1">
                <a:solidFill>
                  <a:srgbClr val="00B0F0"/>
                </a:solidFill>
              </a:rPr>
              <a:t>Piipsjärvi</a:t>
            </a:r>
            <a:r>
              <a:rPr lang="fi-FI" sz="4267">
                <a:solidFill>
                  <a:srgbClr val="00B0F0"/>
                </a:solidFill>
              </a:rPr>
              <a:t> tuloksia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01162E-1B5C-49EF-98A8-1DD3D6931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4243588" cy="332066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sz="2133"/>
              <a:t>Toimitusalue 406 ha</a:t>
            </a:r>
          </a:p>
          <a:p>
            <a:pPr>
              <a:lnSpc>
                <a:spcPct val="90000"/>
              </a:lnSpc>
            </a:pPr>
            <a:r>
              <a:rPr lang="fi-FI" sz="2133"/>
              <a:t>Vaihtui 166 ha</a:t>
            </a:r>
          </a:p>
          <a:p>
            <a:pPr>
              <a:lnSpc>
                <a:spcPct val="90000"/>
              </a:lnSpc>
            </a:pPr>
            <a:r>
              <a:rPr lang="fi-FI" sz="2133"/>
              <a:t>Lohkokoko 2,6 ha </a:t>
            </a:r>
            <a:r>
              <a:rPr lang="fi-FI" sz="2133">
                <a:sym typeface="Wingdings" panose="05000000000000000000" pitchFamily="2" charset="2"/>
              </a:rPr>
              <a:t>5,9 ha</a:t>
            </a:r>
          </a:p>
          <a:p>
            <a:pPr>
              <a:lnSpc>
                <a:spcPct val="90000"/>
              </a:lnSpc>
            </a:pPr>
            <a:r>
              <a:rPr lang="fi-FI" sz="2133">
                <a:sym typeface="Wingdings" panose="05000000000000000000" pitchFamily="2" charset="2"/>
              </a:rPr>
              <a:t>Kulkumatka 3,9 km  2,7 km</a:t>
            </a:r>
          </a:p>
          <a:p>
            <a:pPr>
              <a:lnSpc>
                <a:spcPct val="90000"/>
              </a:lnSpc>
            </a:pPr>
            <a:r>
              <a:rPr lang="fi-FI" sz="2133">
                <a:sym typeface="Wingdings" panose="05000000000000000000" pitchFamily="2" charset="2"/>
              </a:rPr>
              <a:t>7498 km vähemmän viljelysajoa vuodessa (410 h vähemmän pellolla ja tiellä)</a:t>
            </a:r>
          </a:p>
          <a:p>
            <a:pPr>
              <a:lnSpc>
                <a:spcPct val="90000"/>
              </a:lnSpc>
            </a:pPr>
            <a:r>
              <a:rPr lang="fi-FI" sz="2133">
                <a:sym typeface="Wingdings" panose="05000000000000000000" pitchFamily="2" charset="2"/>
              </a:rPr>
              <a:t>210 tonnia vähemmän hiilidioksidia</a:t>
            </a:r>
            <a:endParaRPr lang="fi-FI" sz="2133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B3F16062-C929-4073-93F4-22A9E76F2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6" r="1" b="11824"/>
          <a:stretch/>
        </p:blipFill>
        <p:spPr>
          <a:xfrm>
            <a:off x="5311702" y="13"/>
            <a:ext cx="6878775" cy="6857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7385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C2B2788C-0E9D-4A5E-954E-FAE84727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918" y="1879900"/>
            <a:ext cx="5177295" cy="288974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B43E3B78-F3C7-4DDF-B74C-A553D4B3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" y="1879901"/>
            <a:ext cx="5157787" cy="2889743"/>
          </a:xfrm>
          <a:prstGeom prst="rect">
            <a:avLst/>
          </a:prstGeom>
        </p:spPr>
      </p:pic>
      <p:graphicFrame>
        <p:nvGraphicFramePr>
          <p:cNvPr id="15" name="Taulukko 14">
            <a:extLst>
              <a:ext uri="{FF2B5EF4-FFF2-40B4-BE49-F238E27FC236}">
                <a16:creationId xmlns:a16="http://schemas.microsoft.com/office/drawing/2014/main" id="{9393969F-106B-4697-A65B-A6E02DA7497F}"/>
              </a:ext>
            </a:extLst>
          </p:cNvPr>
          <p:cNvGraphicFramePr>
            <a:graphicFrameLocks noGrp="1"/>
          </p:cNvGraphicFramePr>
          <p:nvPr/>
        </p:nvGraphicFramePr>
        <p:xfrm>
          <a:off x="6169024" y="4864103"/>
          <a:ext cx="5183190" cy="1325563"/>
        </p:xfrm>
        <a:graphic>
          <a:graphicData uri="http://schemas.openxmlformats.org/drawingml/2006/table">
            <a:tbl>
              <a:tblPr firstCol="1" bandRow="1">
                <a:tableStyleId>{2D5ABB26-0587-4C30-8999-92F81FD0307C}</a:tableStyleId>
              </a:tblPr>
              <a:tblGrid>
                <a:gridCol w="1433307">
                  <a:extLst>
                    <a:ext uri="{9D8B030D-6E8A-4147-A177-3AD203B41FA5}">
                      <a16:colId xmlns:a16="http://schemas.microsoft.com/office/drawing/2014/main" val="3003850445"/>
                    </a:ext>
                  </a:extLst>
                </a:gridCol>
                <a:gridCol w="915389">
                  <a:extLst>
                    <a:ext uri="{9D8B030D-6E8A-4147-A177-3AD203B41FA5}">
                      <a16:colId xmlns:a16="http://schemas.microsoft.com/office/drawing/2014/main" val="3382658636"/>
                    </a:ext>
                  </a:extLst>
                </a:gridCol>
                <a:gridCol w="951523">
                  <a:extLst>
                    <a:ext uri="{9D8B030D-6E8A-4147-A177-3AD203B41FA5}">
                      <a16:colId xmlns:a16="http://schemas.microsoft.com/office/drawing/2014/main" val="1832686222"/>
                    </a:ext>
                  </a:extLst>
                </a:gridCol>
                <a:gridCol w="806987">
                  <a:extLst>
                    <a:ext uri="{9D8B030D-6E8A-4147-A177-3AD203B41FA5}">
                      <a16:colId xmlns:a16="http://schemas.microsoft.com/office/drawing/2014/main" val="1546483047"/>
                    </a:ext>
                  </a:extLst>
                </a:gridCol>
                <a:gridCol w="1075984">
                  <a:extLst>
                    <a:ext uri="{9D8B030D-6E8A-4147-A177-3AD203B41FA5}">
                      <a16:colId xmlns:a16="http://schemas.microsoft.com/office/drawing/2014/main" val="2398579647"/>
                    </a:ext>
                  </a:extLst>
                </a:gridCol>
              </a:tblGrid>
              <a:tr h="43820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Lohkokoko ha</a:t>
                      </a:r>
                    </a:p>
                  </a:txBody>
                  <a:tcPr marL="0" marR="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Etäisyys </a:t>
                      </a:r>
                      <a:br>
                        <a:rPr lang="fi-FI" sz="1200"/>
                      </a:br>
                      <a:r>
                        <a:rPr lang="fi-FI" sz="1200"/>
                        <a:t>km</a:t>
                      </a:r>
                    </a:p>
                  </a:txBody>
                  <a:tcPr marL="0" marR="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Lohkojen lkm</a:t>
                      </a:r>
                    </a:p>
                  </a:txBody>
                  <a:tcPr marL="0" marR="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Peltoala </a:t>
                      </a:r>
                      <a:br>
                        <a:rPr lang="fi-FI" sz="1200"/>
                      </a:br>
                      <a:r>
                        <a:rPr lang="fi-FI" sz="1200"/>
                        <a:t>ha</a:t>
                      </a:r>
                    </a:p>
                  </a:txBody>
                  <a:tcPr marL="0" marR="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842009"/>
                  </a:ext>
                </a:extLst>
              </a:tr>
              <a:tr h="43820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Ennen tilusjärjestelyä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1,99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3,09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83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9555171"/>
                  </a:ext>
                </a:extLst>
              </a:tr>
              <a:tr h="449157"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/>
                        <a:t>Jälkeen tilusjärjestelyn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9,31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1,86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9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/>
                        <a:t>83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477070"/>
                  </a:ext>
                </a:extLst>
              </a:tr>
            </a:tbl>
          </a:graphicData>
        </a:graphic>
      </p:graphicFrame>
      <p:sp>
        <p:nvSpPr>
          <p:cNvPr id="7" name="Otsikko 6">
            <a:extLst>
              <a:ext uri="{FF2B5EF4-FFF2-40B4-BE49-F238E27FC236}">
                <a16:creationId xmlns:a16="http://schemas.microsoft.com/office/drawing/2014/main" id="{C336C4AC-5790-4357-ADA6-192BA54C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>
                <a:solidFill>
                  <a:srgbClr val="00B0F0"/>
                </a:solidFill>
              </a:rPr>
              <a:t>Pylväs-Jylhän</a:t>
            </a:r>
            <a:r>
              <a:rPr lang="en-GB">
                <a:solidFill>
                  <a:srgbClr val="00B0F0"/>
                </a:solidFill>
              </a:rPr>
              <a:t> </a:t>
            </a:r>
            <a:r>
              <a:rPr lang="en-GB" err="1">
                <a:solidFill>
                  <a:srgbClr val="00B0F0"/>
                </a:solidFill>
              </a:rPr>
              <a:t>tilusjärjestely</a:t>
            </a:r>
            <a:r>
              <a:rPr lang="en-GB">
                <a:solidFill>
                  <a:srgbClr val="00B0F0"/>
                </a:solidFill>
              </a:rPr>
              <a:t>, </a:t>
            </a:r>
            <a:r>
              <a:rPr lang="en-GB" err="1">
                <a:solidFill>
                  <a:srgbClr val="00B0F0"/>
                </a:solidFill>
              </a:rPr>
              <a:t>Ylivieska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0E6B4B1-2DE9-435D-A11E-19F6336930A9}"/>
              </a:ext>
            </a:extLst>
          </p:cNvPr>
          <p:cNvSpPr txBox="1"/>
          <p:nvPr/>
        </p:nvSpPr>
        <p:spPr>
          <a:xfrm>
            <a:off x="809625" y="4864102"/>
            <a:ext cx="518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prstClr val="black"/>
                </a:solidFill>
              </a:rPr>
              <a:t>Tilusjärjestelyn vaikutus kuvien alueella</a:t>
            </a:r>
          </a:p>
        </p:txBody>
      </p:sp>
    </p:spTree>
    <p:extLst>
      <p:ext uri="{BB962C8B-B14F-4D97-AF65-F5344CB8AC3E}">
        <p14:creationId xmlns:p14="http://schemas.microsoft.com/office/powerpoint/2010/main" val="288030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oli oikealle 6"/>
          <p:cNvSpPr/>
          <p:nvPr/>
        </p:nvSpPr>
        <p:spPr>
          <a:xfrm>
            <a:off x="5544881" y="4291003"/>
            <a:ext cx="936104" cy="576064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fi-FI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2067951" y="270909"/>
            <a:ext cx="7737231" cy="2188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54"/>
            <a:r>
              <a:rPr lang="fi-FI" sz="1351" b="1">
                <a:solidFill>
                  <a:prstClr val="black"/>
                </a:solidFill>
                <a:latin typeface="Calibri" panose="020F0502020204030204"/>
              </a:rPr>
              <a:t>Karjatila peltoala 74 ha </a:t>
            </a:r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(+1,48 ha)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Lohkojen lukumäärä (kpl)			22	10</a:t>
            </a:r>
          </a:p>
          <a:p>
            <a:pPr defTabSz="914354"/>
            <a:r>
              <a:rPr lang="fi-FI" sz="1351" err="1">
                <a:solidFill>
                  <a:prstClr val="black"/>
                </a:solidFill>
                <a:latin typeface="Calibri" panose="020F0502020204030204"/>
              </a:rPr>
              <a:t>Lohkokoko</a:t>
            </a:r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 (ha)			3,3	7,5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Etäisyys (km)			                        2,5	1,9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Hyöty vuodessa			7.416 €/vuosi	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Toimituskustannus (maksuosuus15 %)	4.791 €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Maksu maan arvon muutoksesta	3.740 €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Salaojitus (maksuosuus 60 %)		31 ha, 43.791 € (alv 0%), 1.418 €/ha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Peruskuivatus (maksuosuus 40 %)	54 ha, 6.399 € (alv 0%),120 €/ha</a:t>
            </a:r>
          </a:p>
          <a:p>
            <a:pPr defTabSz="914354"/>
            <a:r>
              <a:rPr lang="fi-FI" sz="1351">
                <a:solidFill>
                  <a:prstClr val="black"/>
                </a:solidFill>
                <a:latin typeface="Calibri" panose="020F0502020204030204"/>
              </a:rPr>
              <a:t>Viljelystie (maksuosuus 40 %)		1.308 €, tiepituus 2,5 km, osuus 15,4 %</a:t>
            </a:r>
            <a:r>
              <a:rPr lang="fi-FI" sz="1467">
                <a:solidFill>
                  <a:prstClr val="black"/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9" name="Nuoli oikealle 8">
            <a:extLst>
              <a:ext uri="{FF2B5EF4-FFF2-40B4-BE49-F238E27FC236}">
                <a16:creationId xmlns:a16="http://schemas.microsoft.com/office/drawing/2014/main" id="{98363A5F-C8A1-45EE-A6AC-E2B01D5EA2A1}"/>
              </a:ext>
            </a:extLst>
          </p:cNvPr>
          <p:cNvSpPr/>
          <p:nvPr/>
        </p:nvSpPr>
        <p:spPr>
          <a:xfrm>
            <a:off x="6161012" y="588663"/>
            <a:ext cx="432048" cy="720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fi-FI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Nuoli oikealle 8">
            <a:extLst>
              <a:ext uri="{FF2B5EF4-FFF2-40B4-BE49-F238E27FC236}">
                <a16:creationId xmlns:a16="http://schemas.microsoft.com/office/drawing/2014/main" id="{CB613EEE-0990-4E0F-9A50-76B05B942510}"/>
              </a:ext>
            </a:extLst>
          </p:cNvPr>
          <p:cNvSpPr/>
          <p:nvPr/>
        </p:nvSpPr>
        <p:spPr>
          <a:xfrm>
            <a:off x="6161012" y="821964"/>
            <a:ext cx="432048" cy="720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fi-FI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Nuoli oikealle 8">
            <a:extLst>
              <a:ext uri="{FF2B5EF4-FFF2-40B4-BE49-F238E27FC236}">
                <a16:creationId xmlns:a16="http://schemas.microsoft.com/office/drawing/2014/main" id="{AAEBA185-41CE-44FB-9E8D-38DFA9F2AC31}"/>
              </a:ext>
            </a:extLst>
          </p:cNvPr>
          <p:cNvSpPr/>
          <p:nvPr/>
        </p:nvSpPr>
        <p:spPr>
          <a:xfrm>
            <a:off x="6165383" y="1055265"/>
            <a:ext cx="432048" cy="720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fi-FI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Kuvan paikkamerkki 16">
            <a:extLst>
              <a:ext uri="{FF2B5EF4-FFF2-40B4-BE49-F238E27FC236}">
                <a16:creationId xmlns:a16="http://schemas.microsoft.com/office/drawing/2014/main" id="{B279C516-6011-4D06-9630-0DE71359AF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840" r="3840"/>
          <a:stretch>
            <a:fillRect/>
          </a:stretch>
        </p:blipFill>
        <p:spPr>
          <a:xfrm>
            <a:off x="6593061" y="3297515"/>
            <a:ext cx="4394105" cy="3180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9A8A1FA3-32BA-4089-BB6E-55D54015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09" y="3297513"/>
            <a:ext cx="4684363" cy="3139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6E2DD20-5158-4D0F-B00A-F03B840A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E0753A4-DCA2-48AD-BC70-1F8B3E64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5332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Elinvoimaa maaseudulle</a:t>
            </a:r>
          </a:p>
        </p:txBody>
      </p:sp>
    </p:spTree>
    <p:extLst>
      <p:ext uri="{BB962C8B-B14F-4D97-AF65-F5344CB8AC3E}">
        <p14:creationId xmlns:p14="http://schemas.microsoft.com/office/powerpoint/2010/main" val="3933600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6708" y="525704"/>
            <a:ext cx="10106357" cy="1325563"/>
          </a:xfrm>
        </p:spPr>
        <p:txBody>
          <a:bodyPr/>
          <a:lstStyle/>
          <a:p>
            <a:pPr algn="ctr"/>
            <a:r>
              <a:rPr lang="fi-FI"/>
              <a:t>Maanomistaja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1789" y="1545714"/>
            <a:ext cx="7461612" cy="4810636"/>
          </a:xfrm>
        </p:spPr>
        <p:txBody>
          <a:bodyPr>
            <a:normAutofit/>
          </a:bodyPr>
          <a:lstStyle/>
          <a:p>
            <a:r>
              <a:rPr lang="fi-FI" sz="2267" b="1"/>
              <a:t>Tilusjärjestelyt ovat lähes ainoa keino, jolla tällä hetkellä voidaan pysyvästi vaikuttaa tilusrakenteeseen.</a:t>
            </a:r>
          </a:p>
          <a:p>
            <a:r>
              <a:rPr lang="fi-FI" sz="2267" b="1">
                <a:solidFill>
                  <a:srgbClr val="FF0000"/>
                </a:solidFill>
              </a:rPr>
              <a:t>Tilusjärjestelyllä luodaan elinvoimaa maaseudulle, parannetaan tilojen kannattavuutta ja tuetaan viljelijöiden jaksamista. </a:t>
            </a:r>
            <a:r>
              <a:rPr lang="fi-FI" sz="2267" b="1"/>
              <a:t>Lisäksi suojellaan ilmastoa sekä ympäristöä ja parannetaan liikenneturvallisuutta</a:t>
            </a:r>
            <a:r>
              <a:rPr lang="fi-FI" sz="2267"/>
              <a:t>.</a:t>
            </a:r>
          </a:p>
          <a:p>
            <a:endParaRPr lang="fi-FI" sz="2267"/>
          </a:p>
          <a:p>
            <a:r>
              <a:rPr lang="fi-FI" sz="2267" b="1"/>
              <a:t>Alueesi tilanne selviää helposti ilmaisella tilusjärjestelyselvityksellä!</a:t>
            </a:r>
          </a:p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357" y="1545715"/>
            <a:ext cx="275563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2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A907F3D8-326F-48FF-9A19-12122BCF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26" y="1494833"/>
            <a:ext cx="6475066" cy="415569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  <a:defRPr/>
            </a:pPr>
            <a:r>
              <a:rPr lang="fi-FI" b="1">
                <a:solidFill>
                  <a:srgbClr val="00B0F0"/>
                </a:solidFill>
              </a:rPr>
              <a:t>Lisätietoja:</a:t>
            </a:r>
            <a:br>
              <a:rPr lang="fi-FI" b="1">
                <a:solidFill>
                  <a:srgbClr val="00B0F0"/>
                </a:solidFill>
              </a:rPr>
            </a:br>
            <a:r>
              <a:rPr lang="fi-FI" sz="2400" b="1">
                <a:solidFill>
                  <a:srgbClr val="00B0F0"/>
                </a:solidFill>
              </a:rPr>
              <a:t>Matti Kekarainen, Maanmittauslaitos</a:t>
            </a:r>
            <a:br>
              <a:rPr lang="fi-FI" sz="2400" b="1">
                <a:solidFill>
                  <a:srgbClr val="00B0F0"/>
                </a:solidFill>
              </a:rPr>
            </a:br>
            <a:r>
              <a:rPr lang="fi-FI" sz="2400" b="1">
                <a:solidFill>
                  <a:srgbClr val="00B0F0"/>
                </a:solidFill>
              </a:rPr>
              <a:t>matti.kekarainen@maanmittauslaitos.fi</a:t>
            </a:r>
            <a:br>
              <a:rPr lang="fi-FI" sz="2400" b="1">
                <a:solidFill>
                  <a:srgbClr val="00B0F0"/>
                </a:solidFill>
              </a:rPr>
            </a:br>
            <a:r>
              <a:rPr lang="fi-FI" sz="2400" b="1">
                <a:solidFill>
                  <a:srgbClr val="00B0F0"/>
                </a:solidFill>
              </a:rPr>
              <a:t>p. 040 5448163</a:t>
            </a:r>
            <a:br>
              <a:rPr lang="fi-FI" sz="2400" b="1">
                <a:solidFill>
                  <a:srgbClr val="00B0F0"/>
                </a:solidFill>
              </a:rPr>
            </a:br>
            <a:r>
              <a:rPr lang="fi-FI" sz="2400" b="1">
                <a:solidFill>
                  <a:srgbClr val="00B0F0"/>
                </a:solidFill>
              </a:rPr>
              <a:t>Visa Korhonen, Maanmittauslaitos</a:t>
            </a:r>
            <a:br>
              <a:rPr lang="fi-FI" sz="2400" b="1">
                <a:solidFill>
                  <a:srgbClr val="00B0F0"/>
                </a:solidFill>
              </a:rPr>
            </a:br>
            <a:r>
              <a:rPr lang="fi-FI" sz="2400" b="1">
                <a:solidFill>
                  <a:srgbClr val="00B0F0"/>
                </a:solidFill>
              </a:rPr>
              <a:t>visa.korhonen@maanmittauslaitos.fi </a:t>
            </a:r>
            <a:br>
              <a:rPr lang="fi-FI" sz="2400" b="1">
                <a:solidFill>
                  <a:srgbClr val="00B0F0"/>
                </a:solidFill>
              </a:rPr>
            </a:br>
            <a:r>
              <a:rPr lang="fi-FI" sz="2400" b="1">
                <a:solidFill>
                  <a:srgbClr val="00B0F0"/>
                </a:solidFill>
              </a:rPr>
              <a:t>p. 0400 694 373</a:t>
            </a:r>
            <a:br>
              <a:rPr lang="fi-FI" sz="2400" b="1">
                <a:solidFill>
                  <a:srgbClr val="00B0F0"/>
                </a:solidFill>
              </a:rPr>
            </a:br>
            <a:endParaRPr lang="fi-FI">
              <a:solidFill>
                <a:srgbClr val="00B0F0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44E8D90-77F2-42E9-B649-DF0A1A3F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8CE32A-FF66-4A3F-875B-663DDA24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427441-011E-4843-A72E-5E70803D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Matti Kekarainen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07A6B54A-0F20-4B6F-8AED-3F9BCAAA83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10579" r="10579"/>
          <a:stretch/>
        </p:blipFill>
        <p:spPr>
          <a:xfrm>
            <a:off x="7360269" y="1494833"/>
            <a:ext cx="3944705" cy="39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2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7" y="108189"/>
            <a:ext cx="3142129" cy="1417251"/>
          </a:xfrm>
        </p:spPr>
        <p:txBody>
          <a:bodyPr>
            <a:noAutofit/>
          </a:bodyPr>
          <a:lstStyle/>
          <a:p>
            <a:r>
              <a:rPr lang="en-GB" sz="2400" err="1">
                <a:latin typeface="Daytona"/>
                <a:cs typeface="Biome"/>
              </a:rPr>
              <a:t>Vuokrausaste</a:t>
            </a:r>
            <a:br>
              <a:rPr lang="en-GB" sz="2400">
                <a:latin typeface="Daytona"/>
                <a:cs typeface="Biome"/>
              </a:rPr>
            </a:br>
            <a:r>
              <a:rPr lang="en-GB" sz="2400">
                <a:latin typeface="Daytona"/>
                <a:cs typeface="Biome"/>
              </a:rPr>
              <a:t>2.5 km </a:t>
            </a:r>
            <a:br>
              <a:rPr lang="en-GB" sz="2400">
                <a:latin typeface="Daytona"/>
                <a:cs typeface="Biome"/>
              </a:rPr>
            </a:br>
            <a:r>
              <a:rPr lang="en-GB" sz="2400" err="1">
                <a:latin typeface="Daytona"/>
                <a:cs typeface="Biome"/>
              </a:rPr>
              <a:t>ruuduissa</a:t>
            </a:r>
            <a:endParaRPr lang="en-GB" sz="24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3E82795-130D-468E-90AD-8DE740DE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243" y="0"/>
            <a:ext cx="9471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18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77" y="331213"/>
            <a:ext cx="3142129" cy="1417251"/>
          </a:xfrm>
        </p:spPr>
        <p:txBody>
          <a:bodyPr>
            <a:noAutofit/>
          </a:bodyPr>
          <a:lstStyle/>
          <a:p>
            <a:r>
              <a:rPr lang="en-GB" sz="2400" err="1">
                <a:latin typeface="Daytona"/>
                <a:cs typeface="Biome"/>
              </a:rPr>
              <a:t>Vuokrausaste</a:t>
            </a:r>
            <a:br>
              <a:rPr lang="en-GB" sz="2400">
                <a:latin typeface="Daytona"/>
                <a:cs typeface="Biome"/>
              </a:rPr>
            </a:br>
            <a:r>
              <a:rPr lang="en-GB" sz="2400">
                <a:latin typeface="Daytona"/>
                <a:cs typeface="Biome"/>
              </a:rPr>
              <a:t>3 m </a:t>
            </a:r>
            <a:br>
              <a:rPr lang="en-GB" sz="2400">
                <a:latin typeface="Daytona"/>
                <a:cs typeface="Biome"/>
              </a:rPr>
            </a:br>
            <a:r>
              <a:rPr lang="en-GB" sz="2400" err="1">
                <a:latin typeface="Daytona"/>
                <a:cs typeface="Biome"/>
              </a:rPr>
              <a:t>suurlohkoissa</a:t>
            </a:r>
            <a:endParaRPr lang="en-GB" sz="240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1620550-811A-4F60-972C-3E608C3E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100" y="0"/>
            <a:ext cx="9471757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C90EB0-9FF0-42BA-8EBA-B30D873AFB93}"/>
              </a:ext>
            </a:extLst>
          </p:cNvPr>
          <p:cNvSpPr/>
          <p:nvPr/>
        </p:nvSpPr>
        <p:spPr>
          <a:xfrm>
            <a:off x="6910447" y="3603172"/>
            <a:ext cx="2143893" cy="2329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50261B7-3A3D-4518-B828-050DCF056F00}"/>
              </a:ext>
            </a:extLst>
          </p:cNvPr>
          <p:cNvSpPr/>
          <p:nvPr/>
        </p:nvSpPr>
        <p:spPr>
          <a:xfrm>
            <a:off x="5807824" y="2133599"/>
            <a:ext cx="2143893" cy="2329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3664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6" y="86877"/>
            <a:ext cx="4640260" cy="774550"/>
          </a:xfrm>
        </p:spPr>
        <p:txBody>
          <a:bodyPr>
            <a:normAutofit/>
          </a:bodyPr>
          <a:lstStyle/>
          <a:p>
            <a:r>
              <a:rPr lang="en-GB" sz="3200" err="1"/>
              <a:t>Vieremä</a:t>
            </a:r>
            <a:r>
              <a:rPr lang="en-GB" sz="3200"/>
              <a:t> </a:t>
            </a:r>
            <a:r>
              <a:rPr lang="en-GB" sz="3200" err="1"/>
              <a:t>pohjoispuoli</a:t>
            </a:r>
            <a:r>
              <a:rPr lang="en-GB" sz="3200"/>
              <a:t>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F3572EB-557F-4343-A6F8-C93128F2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12" y="746841"/>
            <a:ext cx="5922899" cy="592289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547530B-4A23-43D2-8470-1AFDD849D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325" y="738283"/>
            <a:ext cx="5931457" cy="59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99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6" y="86877"/>
            <a:ext cx="4640260" cy="774550"/>
          </a:xfrm>
        </p:spPr>
        <p:txBody>
          <a:bodyPr>
            <a:normAutofit/>
          </a:bodyPr>
          <a:lstStyle/>
          <a:p>
            <a:r>
              <a:rPr lang="en-GB" sz="3200" err="1"/>
              <a:t>Vieremä</a:t>
            </a:r>
            <a:r>
              <a:rPr lang="en-GB" sz="3200"/>
              <a:t> </a:t>
            </a:r>
            <a:r>
              <a:rPr lang="en-GB" sz="3200" err="1"/>
              <a:t>eteläpuoli</a:t>
            </a:r>
            <a:r>
              <a:rPr lang="en-GB" sz="3200"/>
              <a:t>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367CA18-E046-44E0-BCB7-C3962A717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0" y="746842"/>
            <a:ext cx="5922900" cy="59229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32AAE8B-25F0-49CE-ABE0-86848E2A8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07" y="695090"/>
            <a:ext cx="5917581" cy="591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3FB09C7-685E-4BE1-9403-7601BE97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899" y="2312895"/>
            <a:ext cx="7115175" cy="1981199"/>
          </a:xfrm>
        </p:spPr>
        <p:txBody>
          <a:bodyPr/>
          <a:lstStyle/>
          <a:p>
            <a:r>
              <a:rPr lang="en-GB" err="1"/>
              <a:t>Elävä</a:t>
            </a:r>
            <a:r>
              <a:rPr lang="en-GB"/>
              <a:t> </a:t>
            </a:r>
            <a:r>
              <a:rPr lang="en-GB" err="1"/>
              <a:t>maaseutu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kannattava</a:t>
            </a:r>
            <a:r>
              <a:rPr lang="en-GB"/>
              <a:t> </a:t>
            </a:r>
            <a:r>
              <a:rPr lang="en-GB" err="1"/>
              <a:t>maatalous</a:t>
            </a:r>
            <a:r>
              <a:rPr lang="en-GB"/>
              <a:t> – </a:t>
            </a:r>
            <a:r>
              <a:rPr lang="en-GB" err="1"/>
              <a:t>kaikkien</a:t>
            </a:r>
            <a:r>
              <a:rPr lang="en-GB"/>
              <a:t> </a:t>
            </a:r>
            <a:r>
              <a:rPr lang="en-GB" err="1"/>
              <a:t>etu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45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2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12889" y="287644"/>
            <a:ext cx="11466689" cy="1325563"/>
          </a:xfrm>
        </p:spPr>
        <p:txBody>
          <a:bodyPr>
            <a:normAutofit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40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Miksi mukana tilusjärjestelyssä?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090033" y="1460500"/>
            <a:ext cx="10759067" cy="5109856"/>
          </a:xfrm>
        </p:spPr>
        <p:txBody>
          <a:bodyPr vert="horz" lIns="121920" tIns="60960" rIns="121920" bIns="60960" rtlCol="0" anchor="t">
            <a:normAutofit lnSpcReduction="10000"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Räätälöity yhteistyöhanke – maanomistajat, maaseudun toimijat, Maanmittauslaitos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Tilusjärjestely on investointi tulevaisuuteen</a:t>
            </a:r>
          </a:p>
          <a:p>
            <a:pPr marL="838170" lvl="2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Kustannukset alas, satotaso ylös, jaksaminen – työmäärä vähenee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Alue säilyy elinvoimaisena ja </a:t>
            </a:r>
            <a:r>
              <a:rPr lang="fi-FI" sz="1867">
                <a:latin typeface="Daytona" panose="020B0604030500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kehittyy – positiivinen vire kaikille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Taataan jatkuvuus maatiloilla </a:t>
            </a:r>
          </a:p>
          <a:p>
            <a:pPr marL="838170" lvl="2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Isommat lohkot, joissa kuivatus ja tiestö kunnossa</a:t>
            </a:r>
          </a:p>
          <a:p>
            <a:pPr marL="1295358" lvl="3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Peltojen arvo säilyy ja kasvaa</a:t>
            </a:r>
          </a:p>
          <a:p>
            <a:pPr marL="1295358" lvl="3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Nykyteknologian hyödyntäminen</a:t>
            </a:r>
          </a:p>
          <a:p>
            <a:pPr marL="1295358" lvl="3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Kuivatus ja tiestö on oltava kunnossa ilman tilusjärjestelyäkin, ei ylimääräinen kustannus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Liikenneturvallisuus paranee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Ilmastohyödyt, ympäristön kuormittuminen vähentyy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Edistetään elintarvikeomavaraisuutta/huoltovarmuutta</a:t>
            </a:r>
          </a:p>
          <a:p>
            <a:pPr marL="380981" lvl="1" indent="-380981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fi-FI" sz="1867">
              <a:latin typeface="+mj-lt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396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/>
          <p:cNvSpPr/>
          <p:nvPr/>
        </p:nvSpPr>
        <p:spPr bwMode="auto">
          <a:xfrm>
            <a:off x="3493384" y="3207725"/>
            <a:ext cx="1032433" cy="320627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Hakemus</a:t>
            </a:r>
          </a:p>
        </p:txBody>
      </p:sp>
      <p:sp>
        <p:nvSpPr>
          <p:cNvPr id="9" name="Suorakulmio 8"/>
          <p:cNvSpPr/>
          <p:nvPr/>
        </p:nvSpPr>
        <p:spPr bwMode="auto">
          <a:xfrm>
            <a:off x="593864" y="2351762"/>
            <a:ext cx="1291597" cy="480607"/>
          </a:xfrm>
          <a:prstGeom prst="rect">
            <a:avLst/>
          </a:prstGeom>
          <a:solidFill>
            <a:srgbClr val="41B74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Yhteydenotto</a:t>
            </a:r>
          </a:p>
        </p:txBody>
      </p:sp>
      <p:sp>
        <p:nvSpPr>
          <p:cNvPr id="10" name="Suorakulmio 9"/>
          <p:cNvSpPr/>
          <p:nvPr/>
        </p:nvSpPr>
        <p:spPr bwMode="auto">
          <a:xfrm>
            <a:off x="598554" y="2935461"/>
            <a:ext cx="1291596" cy="506235"/>
          </a:xfrm>
          <a:prstGeom prst="rect">
            <a:avLst/>
          </a:prstGeom>
          <a:solidFill>
            <a:srgbClr val="41B74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Tiedotustilaisuus     </a:t>
            </a:r>
          </a:p>
        </p:txBody>
      </p:sp>
      <p:sp>
        <p:nvSpPr>
          <p:cNvPr id="12" name="Suorakulmio 11"/>
          <p:cNvSpPr/>
          <p:nvPr/>
        </p:nvSpPr>
        <p:spPr bwMode="auto">
          <a:xfrm>
            <a:off x="5182588" y="4732633"/>
            <a:ext cx="828000" cy="368923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sz="9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Kaaviokuva 15"/>
          <p:cNvGraphicFramePr/>
          <p:nvPr/>
        </p:nvGraphicFramePr>
        <p:xfrm>
          <a:off x="2044800" y="1847181"/>
          <a:ext cx="8582400" cy="502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uorakulmio 18"/>
          <p:cNvSpPr/>
          <p:nvPr/>
        </p:nvSpPr>
        <p:spPr bwMode="auto">
          <a:xfrm>
            <a:off x="8287480" y="2425820"/>
            <a:ext cx="2014795" cy="2369896"/>
          </a:xfrm>
          <a:prstGeom prst="rect">
            <a:avLst/>
          </a:prstGeom>
          <a:solidFill>
            <a:srgbClr val="41B74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Uusien rajojen merkitseminen</a:t>
            </a:r>
          </a:p>
          <a:p>
            <a:pPr algn="ctr"/>
            <a:endParaRPr lang="fi-FI" sz="1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Rekisteröinti</a:t>
            </a:r>
          </a:p>
          <a:p>
            <a:pPr algn="ctr"/>
            <a:endParaRPr lang="fi-FI" sz="1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Tieoikeudet</a:t>
            </a:r>
          </a:p>
          <a:p>
            <a:pPr algn="ctr"/>
            <a:endParaRPr lang="fi-FI" sz="1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Korvaukset</a:t>
            </a:r>
          </a:p>
          <a:p>
            <a:pPr algn="ctr"/>
            <a:endParaRPr lang="fi-FI" sz="1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(Tie- ja kuivatushankkeiden toteuttaminen)</a:t>
            </a:r>
          </a:p>
          <a:p>
            <a:pPr algn="ctr"/>
            <a:endParaRPr lang="fi-FI" sz="1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Kustannusten osittelu</a:t>
            </a:r>
          </a:p>
        </p:txBody>
      </p:sp>
      <p:cxnSp>
        <p:nvCxnSpPr>
          <p:cNvPr id="54" name="Suora nuoliyhdysviiva 53"/>
          <p:cNvCxnSpPr/>
          <p:nvPr/>
        </p:nvCxnSpPr>
        <p:spPr>
          <a:xfrm>
            <a:off x="1637564" y="3528354"/>
            <a:ext cx="107536" cy="164639"/>
          </a:xfrm>
          <a:prstGeom prst="straightConnector1">
            <a:avLst/>
          </a:prstGeom>
          <a:ln w="28575">
            <a:solidFill>
              <a:srgbClr val="72B5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nuoliyhdysviiva 57"/>
          <p:cNvCxnSpPr/>
          <p:nvPr/>
        </p:nvCxnSpPr>
        <p:spPr>
          <a:xfrm>
            <a:off x="5956960" y="4917100"/>
            <a:ext cx="937205" cy="1"/>
          </a:xfrm>
          <a:prstGeom prst="straightConnector1">
            <a:avLst/>
          </a:prstGeom>
          <a:ln w="28575">
            <a:solidFill>
              <a:srgbClr val="E8A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uora nuoliyhdysviiva 67"/>
          <p:cNvCxnSpPr>
            <a:stCxn id="56" idx="2"/>
          </p:cNvCxnSpPr>
          <p:nvPr/>
        </p:nvCxnSpPr>
        <p:spPr>
          <a:xfrm>
            <a:off x="7241068" y="4092411"/>
            <a:ext cx="0" cy="765823"/>
          </a:xfrm>
          <a:prstGeom prst="straightConnector1">
            <a:avLst/>
          </a:prstGeom>
          <a:ln w="12700">
            <a:solidFill>
              <a:srgbClr val="72B5C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orakulmio 19"/>
          <p:cNvSpPr/>
          <p:nvPr/>
        </p:nvSpPr>
        <p:spPr bwMode="auto">
          <a:xfrm>
            <a:off x="7693056" y="2426447"/>
            <a:ext cx="356645" cy="2369271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wordArtVert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800" spc="-151">
                <a:solidFill>
                  <a:schemeClr val="bg1"/>
                </a:solidFill>
                <a:latin typeface="Century Gothic" panose="020B0502020202020204" pitchFamily="34" charset="0"/>
              </a:rPr>
              <a:t>Päätös tilussijoituksesta</a:t>
            </a:r>
          </a:p>
        </p:txBody>
      </p:sp>
      <p:sp>
        <p:nvSpPr>
          <p:cNvPr id="56" name="Suorakulmio 55"/>
          <p:cNvSpPr/>
          <p:nvPr/>
        </p:nvSpPr>
        <p:spPr bwMode="auto">
          <a:xfrm>
            <a:off x="6941028" y="3449450"/>
            <a:ext cx="600083" cy="642961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Kannattavuuden tarkistus</a:t>
            </a:r>
          </a:p>
        </p:txBody>
      </p:sp>
      <p:cxnSp>
        <p:nvCxnSpPr>
          <p:cNvPr id="64" name="Suora nuoliyhdysviiva 63"/>
          <p:cNvCxnSpPr/>
          <p:nvPr/>
        </p:nvCxnSpPr>
        <p:spPr>
          <a:xfrm flipV="1">
            <a:off x="6754167" y="3655287"/>
            <a:ext cx="193629" cy="3052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uora nuoliyhdysviiva 65"/>
          <p:cNvCxnSpPr/>
          <p:nvPr/>
        </p:nvCxnSpPr>
        <p:spPr>
          <a:xfrm flipV="1">
            <a:off x="7527092" y="3660690"/>
            <a:ext cx="193629" cy="3052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uora nuoliyhdysviiva 71"/>
          <p:cNvCxnSpPr/>
          <p:nvPr/>
        </p:nvCxnSpPr>
        <p:spPr>
          <a:xfrm flipV="1">
            <a:off x="7958651" y="3652871"/>
            <a:ext cx="328828" cy="4640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Kulmayhdysviiva 78"/>
          <p:cNvCxnSpPr/>
          <p:nvPr/>
        </p:nvCxnSpPr>
        <p:spPr>
          <a:xfrm rot="16200000" flipH="1">
            <a:off x="4147838" y="4343961"/>
            <a:ext cx="724041" cy="449435"/>
          </a:xfrm>
          <a:prstGeom prst="bentConnector2">
            <a:avLst/>
          </a:prstGeom>
          <a:ln w="28575">
            <a:solidFill>
              <a:srgbClr val="E8A3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uora nuoliyhdysviiva 89"/>
          <p:cNvCxnSpPr/>
          <p:nvPr/>
        </p:nvCxnSpPr>
        <p:spPr>
          <a:xfrm flipV="1">
            <a:off x="5359551" y="3269201"/>
            <a:ext cx="0" cy="183299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uora nuoliyhdysviiva 90"/>
          <p:cNvCxnSpPr/>
          <p:nvPr/>
        </p:nvCxnSpPr>
        <p:spPr>
          <a:xfrm>
            <a:off x="5934737" y="3271716"/>
            <a:ext cx="0" cy="211560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uora nuoliyhdysviiva 93"/>
          <p:cNvCxnSpPr/>
          <p:nvPr/>
        </p:nvCxnSpPr>
        <p:spPr>
          <a:xfrm>
            <a:off x="7028261" y="3237887"/>
            <a:ext cx="0" cy="211560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Suorakulmio 145"/>
          <p:cNvSpPr/>
          <p:nvPr/>
        </p:nvSpPr>
        <p:spPr bwMode="auto">
          <a:xfrm>
            <a:off x="1930791" y="3835195"/>
            <a:ext cx="2385528" cy="250628"/>
          </a:xfrm>
          <a:prstGeom prst="rect">
            <a:avLst/>
          </a:prstGeom>
          <a:solidFill>
            <a:srgbClr val="72B5CC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Haastattelut</a:t>
            </a:r>
          </a:p>
        </p:txBody>
      </p:sp>
      <p:sp>
        <p:nvSpPr>
          <p:cNvPr id="147" name="Suorakulmio 146"/>
          <p:cNvSpPr/>
          <p:nvPr/>
        </p:nvSpPr>
        <p:spPr bwMode="auto">
          <a:xfrm>
            <a:off x="1930791" y="3454836"/>
            <a:ext cx="2390264" cy="382433"/>
          </a:xfrm>
          <a:prstGeom prst="rect">
            <a:avLst/>
          </a:prstGeom>
          <a:solidFill>
            <a:srgbClr val="72B5CC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Toteuttamistavan suunnittelu</a:t>
            </a:r>
          </a:p>
        </p:txBody>
      </p:sp>
      <p:sp>
        <p:nvSpPr>
          <p:cNvPr id="30" name="Suorakulmio 29"/>
          <p:cNvSpPr/>
          <p:nvPr/>
        </p:nvSpPr>
        <p:spPr bwMode="auto">
          <a:xfrm>
            <a:off x="4765342" y="4732009"/>
            <a:ext cx="1155865" cy="368923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Ei hakemusta</a:t>
            </a:r>
          </a:p>
        </p:txBody>
      </p:sp>
      <p:sp>
        <p:nvSpPr>
          <p:cNvPr id="31" name="Suorakulmio 30"/>
          <p:cNvSpPr/>
          <p:nvPr/>
        </p:nvSpPr>
        <p:spPr bwMode="auto">
          <a:xfrm>
            <a:off x="6929919" y="4862512"/>
            <a:ext cx="1320832" cy="278035"/>
          </a:xfrm>
          <a:prstGeom prst="rect">
            <a:avLst/>
          </a:prstGeom>
          <a:solidFill>
            <a:srgbClr val="E8A3BD"/>
          </a:solidFill>
          <a:ln w="28575" cap="flat" cmpd="sng" algn="ctr">
            <a:solidFill>
              <a:srgbClr val="E8A3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000">
                <a:solidFill>
                  <a:schemeClr val="bg1"/>
                </a:solidFill>
                <a:latin typeface="Century Gothic" panose="020B0502020202020204" pitchFamily="34" charset="0"/>
              </a:rPr>
              <a:t>Tilusjärjestely ei toteudu</a:t>
            </a:r>
          </a:p>
        </p:txBody>
      </p:sp>
      <p:sp>
        <p:nvSpPr>
          <p:cNvPr id="32" name="Suorakulmio 31"/>
          <p:cNvSpPr/>
          <p:nvPr/>
        </p:nvSpPr>
        <p:spPr bwMode="auto">
          <a:xfrm>
            <a:off x="4765339" y="4206656"/>
            <a:ext cx="1927028" cy="362208"/>
          </a:xfrm>
          <a:prstGeom prst="rect">
            <a:avLst/>
          </a:prstGeom>
          <a:solidFill>
            <a:schemeClr val="tx1">
              <a:lumMod val="65000"/>
              <a:lumOff val="35000"/>
              <a:alpha val="18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000" i="1" spc="300">
                <a:solidFill>
                  <a:schemeClr val="accent1"/>
                </a:solidFill>
                <a:latin typeface="Century Gothic" panose="020B0502020202020204" pitchFamily="34" charset="0"/>
              </a:rPr>
              <a:t>Maanhankinta</a:t>
            </a:r>
          </a:p>
        </p:txBody>
      </p:sp>
      <p:sp>
        <p:nvSpPr>
          <p:cNvPr id="34" name="Suorakulmio 33"/>
          <p:cNvSpPr/>
          <p:nvPr/>
        </p:nvSpPr>
        <p:spPr bwMode="auto">
          <a:xfrm>
            <a:off x="7657303" y="2425822"/>
            <a:ext cx="356645" cy="2369271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wordArtVert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800" spc="-151">
                <a:solidFill>
                  <a:schemeClr val="bg1"/>
                </a:solidFill>
                <a:latin typeface="Century Gothic" panose="020B0502020202020204" pitchFamily="34" charset="0"/>
              </a:rPr>
              <a:t>Päätös tilussijoituksesta</a:t>
            </a:r>
          </a:p>
        </p:txBody>
      </p:sp>
      <p:sp>
        <p:nvSpPr>
          <p:cNvPr id="35" name="Suorakulmio 34"/>
          <p:cNvSpPr/>
          <p:nvPr/>
        </p:nvSpPr>
        <p:spPr bwMode="auto">
          <a:xfrm>
            <a:off x="6905273" y="3448825"/>
            <a:ext cx="600083" cy="642961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Kannattavuuden tarkistus</a:t>
            </a:r>
          </a:p>
        </p:txBody>
      </p:sp>
      <p:sp>
        <p:nvSpPr>
          <p:cNvPr id="40" name="Suorakulmio 39"/>
          <p:cNvSpPr/>
          <p:nvPr/>
        </p:nvSpPr>
        <p:spPr bwMode="auto">
          <a:xfrm>
            <a:off x="4316319" y="3834048"/>
            <a:ext cx="2419948" cy="253872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Neuvottelut</a:t>
            </a:r>
          </a:p>
        </p:txBody>
      </p:sp>
      <p:sp>
        <p:nvSpPr>
          <p:cNvPr id="41" name="Suorakulmio 40"/>
          <p:cNvSpPr/>
          <p:nvPr/>
        </p:nvSpPr>
        <p:spPr bwMode="auto">
          <a:xfrm>
            <a:off x="4318127" y="3454837"/>
            <a:ext cx="2418140" cy="380359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Uuden tilussijoituksen suunnittelu</a:t>
            </a:r>
          </a:p>
        </p:txBody>
      </p:sp>
      <p:cxnSp>
        <p:nvCxnSpPr>
          <p:cNvPr id="42" name="Suora nuoliyhdysviiva 41"/>
          <p:cNvCxnSpPr/>
          <p:nvPr/>
        </p:nvCxnSpPr>
        <p:spPr>
          <a:xfrm flipV="1">
            <a:off x="6754167" y="3634599"/>
            <a:ext cx="193629" cy="3052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uorakulmio 42"/>
          <p:cNvSpPr/>
          <p:nvPr/>
        </p:nvSpPr>
        <p:spPr bwMode="auto">
          <a:xfrm>
            <a:off x="4307577" y="2984777"/>
            <a:ext cx="3219515" cy="263739"/>
          </a:xfrm>
          <a:prstGeom prst="rect">
            <a:avLst/>
          </a:prstGeom>
          <a:solidFill>
            <a:srgbClr val="FF8F2B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bg1"/>
                </a:solidFill>
                <a:latin typeface="Century Gothic" panose="020B0502020202020204" pitchFamily="34" charset="0"/>
              </a:rPr>
              <a:t>Toteuttamistavan ja kustannusten arviointi</a:t>
            </a:r>
          </a:p>
        </p:txBody>
      </p:sp>
      <p:sp>
        <p:nvSpPr>
          <p:cNvPr id="48" name="Suorakulmio 47"/>
          <p:cNvSpPr/>
          <p:nvPr/>
        </p:nvSpPr>
        <p:spPr bwMode="auto">
          <a:xfrm>
            <a:off x="5146835" y="4711320"/>
            <a:ext cx="828000" cy="368923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sz="9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Otsikko 21"/>
          <p:cNvSpPr>
            <a:spLocks noGrp="1"/>
          </p:cNvSpPr>
          <p:nvPr>
            <p:ph type="title"/>
          </p:nvPr>
        </p:nvSpPr>
        <p:spPr>
          <a:xfrm>
            <a:off x="1239664" y="340939"/>
            <a:ext cx="10106357" cy="1325563"/>
          </a:xfrm>
        </p:spPr>
        <p:txBody>
          <a:bodyPr>
            <a:normAutofit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400">
                <a:solidFill>
                  <a:srgbClr val="00B0F0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Tilusjärjestelyn eteneminen</a:t>
            </a:r>
          </a:p>
        </p:txBody>
      </p:sp>
      <p:sp>
        <p:nvSpPr>
          <p:cNvPr id="80" name="Tekstiruutu 79"/>
          <p:cNvSpPr txBox="1"/>
          <p:nvPr/>
        </p:nvSpPr>
        <p:spPr>
          <a:xfrm>
            <a:off x="1039237" y="3589767"/>
            <a:ext cx="59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Aloite</a:t>
            </a:r>
          </a:p>
          <a:p>
            <a:pPr algn="ctr"/>
            <a:endParaRPr lang="fi-FI" sz="9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uora nuoliyhdysviiva 35"/>
          <p:cNvCxnSpPr/>
          <p:nvPr/>
        </p:nvCxnSpPr>
        <p:spPr>
          <a:xfrm>
            <a:off x="6137937" y="3474916"/>
            <a:ext cx="0" cy="211560"/>
          </a:xfrm>
          <a:prstGeom prst="straightConnector1">
            <a:avLst/>
          </a:prstGeom>
          <a:ln w="28575">
            <a:solidFill>
              <a:srgbClr val="FF8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84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400">
                <a:solidFill>
                  <a:srgbClr val="00B0F0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Tilusjärjestelyselvitys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43033" y="2043720"/>
            <a:ext cx="10920367" cy="4299349"/>
          </a:xfrm>
        </p:spPr>
        <p:txBody>
          <a:bodyPr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8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Maksuton selvitys maanomistajille</a:t>
            </a:r>
          </a:p>
          <a:p>
            <a:pPr marL="38098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Selvitetään:</a:t>
            </a:r>
          </a:p>
          <a:p>
            <a:pPr marL="838170" lvl="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Alueen nykytilanne ja muutosmahdollisuudet tilusrakenteen parantamiseksi</a:t>
            </a:r>
          </a:p>
          <a:p>
            <a:pPr marL="838170" lvl="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Maanomistajien toiveet ja mielipiteet</a:t>
            </a:r>
          </a:p>
          <a:p>
            <a:pPr marL="838170" lvl="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Mahdollisuudet vaihtoihin, maan myyntihalukkuus, aluerajaus</a:t>
            </a:r>
          </a:p>
          <a:p>
            <a:pPr marL="838170" lvl="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Yhteiskunnalliset vaikutukset: ilmasto, vesistö, liikenneturvallisuus…</a:t>
            </a:r>
          </a:p>
          <a:p>
            <a:pPr marL="38098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Arvioidaan mahdollisen hankkeen kustannukset ja hyödyt</a:t>
            </a:r>
          </a:p>
          <a:p>
            <a:pPr marL="838170" lvl="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i-FI" sz="2133">
              <a:latin typeface="Daytona" panose="020B0604030500040204" pitchFamily="34" charset="0"/>
            </a:endParaRPr>
          </a:p>
          <a:p>
            <a:pPr marL="380981" indent="-38098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Maanomistajat päättävät hakevatko he varsinaista tilusjärjestelyä</a:t>
            </a:r>
          </a:p>
          <a:p>
            <a:pPr>
              <a:lnSpc>
                <a:spcPts val="2507"/>
              </a:lnSpc>
            </a:pPr>
            <a:endParaRPr lang="fi-FI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3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77387" y="1518575"/>
            <a:ext cx="8303331" cy="5027941"/>
          </a:xfrm>
        </p:spPr>
        <p:txBody>
          <a:bodyPr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2133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Lähtökohtana maanomistajien tarpeet, pyrkimys suurempiin lohkokokoihin</a:t>
            </a:r>
          </a:p>
          <a:p>
            <a:pPr marL="838158" lvl="1" indent="-380981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1867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Hankealue ja tapa tehdä voi vaihdella kylän/alueen ja tarpeen mukaan</a:t>
            </a:r>
          </a:p>
          <a:p>
            <a:pPr marL="380981" indent="-380981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2133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Pellot pyritään vaihtamaan lähemmäs talouskeskusta</a:t>
            </a:r>
          </a:p>
          <a:p>
            <a:pPr marL="380981" indent="-380981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2133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Tutkitaan mahdollisuus vaikuttaa vesistöjen ja ympäristön tilaan</a:t>
            </a:r>
          </a:p>
          <a:p>
            <a:pPr marL="838170" lvl="1" indent="-380981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1867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Mm. säätösalaojitus, kosteikot ja turvepeltojen käyttö</a:t>
            </a:r>
          </a:p>
          <a:p>
            <a:pPr marL="380981" indent="-380981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2133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Vaihdot tilusjärjestelyssä – ei vaihtokirjoja, ei veroseuraamuksia, ei lohkomisia, ei lainhuutokuluja</a:t>
            </a:r>
          </a:p>
          <a:p>
            <a:pPr marL="380981" indent="-380981">
              <a:lnSpc>
                <a:spcPts val="2507"/>
              </a:lnSpc>
              <a:buFont typeface="Arial" panose="020B0604020202020204" pitchFamily="34" charset="0"/>
              <a:buChar char="•"/>
            </a:pPr>
            <a:r>
              <a:rPr lang="fi-FI" sz="2133">
                <a:solidFill>
                  <a:schemeClr val="tx1">
                    <a:lumMod val="85000"/>
                    <a:lumOff val="15000"/>
                  </a:schemeClr>
                </a:solidFill>
                <a:latin typeface="Daytona" panose="020B0604030500040204" pitchFamily="34" charset="0"/>
                <a:ea typeface="Arial" charset="0"/>
                <a:cs typeface="Arial" charset="0"/>
              </a:rPr>
              <a:t>Valtion tuki ja rahoitus sekä maanostotoiminta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717" y="1888130"/>
            <a:ext cx="2595552" cy="205010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717" y="4188062"/>
            <a:ext cx="2595552" cy="2057565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F85BB79A-46A5-4650-8FFD-E6819401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297"/>
            <a:ext cx="10064261" cy="1325563"/>
          </a:xfrm>
        </p:spPr>
        <p:txBody>
          <a:bodyPr>
            <a:normAutofit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400">
                <a:solidFill>
                  <a:srgbClr val="00B0F0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Tilusjärjestely</a:t>
            </a:r>
          </a:p>
        </p:txBody>
      </p:sp>
    </p:spTree>
    <p:extLst>
      <p:ext uri="{BB962C8B-B14F-4D97-AF65-F5344CB8AC3E}">
        <p14:creationId xmlns:p14="http://schemas.microsoft.com/office/powerpoint/2010/main" val="171668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rahoitus</a:t>
            </a:r>
          </a:p>
        </p:txBody>
      </p:sp>
    </p:spTree>
    <p:extLst>
      <p:ext uri="{BB962C8B-B14F-4D97-AF65-F5344CB8AC3E}">
        <p14:creationId xmlns:p14="http://schemas.microsoft.com/office/powerpoint/2010/main" val="392009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400">
                <a:solidFill>
                  <a:srgbClr val="00B0F0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Tilusjärjestelyn rahoitus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44051" y="2294138"/>
            <a:ext cx="10103899" cy="3759233"/>
          </a:xfrm>
        </p:spPr>
        <p:txBody>
          <a:bodyPr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7" indent="-285737"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Tilusjärjestelyä edeltävä selvitys on ilmainen maanomistajille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Tilusjärjestelyn suunnittelu on ilmainen maanomistajille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Maksu maanomistajalle toteutuksesta 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fi-FI" sz="1867">
                <a:latin typeface="Daytona" panose="020B0604030500040204" pitchFamily="34" charset="0"/>
              </a:rPr>
              <a:t>Mm. uusien rajojen merkitseminen, lopulliset tieoikeudet, korvaukset ja kustannukset</a:t>
            </a:r>
            <a:endParaRPr lang="fi-FI" sz="2133">
              <a:latin typeface="Daytona" panose="020B060403050004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fi-FI" sz="2133">
                <a:latin typeface="Daytona" panose="020B0604030500040204" pitchFamily="34" charset="0"/>
              </a:rPr>
              <a:t>Tuki tilusjärjestelyn vaatimiin tie- ja kuivatustöihin (50%)</a:t>
            </a:r>
          </a:p>
          <a:p>
            <a:endParaRPr lang="fi-FI" sz="2133">
              <a:latin typeface="Daytona" panose="020B0604030500040204" pitchFamily="34" charset="0"/>
            </a:endParaRPr>
          </a:p>
          <a:p>
            <a:r>
              <a:rPr lang="fi-FI" sz="2133" b="1">
                <a:latin typeface="Daytona" panose="020B0604030500040204" pitchFamily="34" charset="0"/>
              </a:rPr>
              <a:t>Tällä hetkellä rahoitusta on saatavilla tarvittaviin toimenpiteisiin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3527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ML-teema">
  <a:themeElements>
    <a:clrScheme name="Mukautettu 4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AAD2E0"/>
      </a:accent1>
      <a:accent2>
        <a:srgbClr val="72B5CC"/>
      </a:accent2>
      <a:accent3>
        <a:srgbClr val="2B7D93"/>
      </a:accent3>
      <a:accent4>
        <a:srgbClr val="B9D7BF"/>
      </a:accent4>
      <a:accent5>
        <a:srgbClr val="00B050"/>
      </a:accent5>
      <a:accent6>
        <a:srgbClr val="D96991"/>
      </a:accent6>
      <a:hlink>
        <a:srgbClr val="027ACE"/>
      </a:hlink>
      <a:folHlink>
        <a:srgbClr val="266B80"/>
      </a:folHlink>
    </a:clrScheme>
    <a:fontScheme name="MML">
      <a:majorFont>
        <a:latin typeface="Daytona"/>
        <a:ea typeface=""/>
        <a:cs typeface=""/>
      </a:majorFont>
      <a:minorFont>
        <a:latin typeface="Dayto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ML-teema">
  <a:themeElements>
    <a:clrScheme name="Mukautettu 4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AAD2E0"/>
      </a:accent1>
      <a:accent2>
        <a:srgbClr val="72B5CC"/>
      </a:accent2>
      <a:accent3>
        <a:srgbClr val="2B7D93"/>
      </a:accent3>
      <a:accent4>
        <a:srgbClr val="B9D7BF"/>
      </a:accent4>
      <a:accent5>
        <a:srgbClr val="00B050"/>
      </a:accent5>
      <a:accent6>
        <a:srgbClr val="D96991"/>
      </a:accent6>
      <a:hlink>
        <a:srgbClr val="027ACE"/>
      </a:hlink>
      <a:folHlink>
        <a:srgbClr val="266B80"/>
      </a:folHlink>
    </a:clrScheme>
    <a:fontScheme name="MML">
      <a:majorFont>
        <a:latin typeface="Daytona"/>
        <a:ea typeface=""/>
        <a:cs typeface=""/>
      </a:majorFont>
      <a:minorFont>
        <a:latin typeface="Dayto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271287278E075469A3C5331FC4F58A1" ma:contentTypeVersion="2" ma:contentTypeDescription="Luo uusi asiakirja." ma:contentTypeScope="" ma:versionID="da87eb2daad58ef8483f833e8bf6dd25">
  <xsd:schema xmlns:xsd="http://www.w3.org/2001/XMLSchema" xmlns:xs="http://www.w3.org/2001/XMLSchema" xmlns:p="http://schemas.microsoft.com/office/2006/metadata/properties" xmlns:ns2="9d11f4d4-235f-4a73-be48-5c9c481345bc" targetNamespace="http://schemas.microsoft.com/office/2006/metadata/properties" ma:root="true" ma:fieldsID="76446009700806ac5c287522dbbf055c" ns2:_="">
    <xsd:import namespace="9d11f4d4-235f-4a73-be48-5c9c48134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1f4d4-235f-4a73-be48-5c9c481345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ADCCEB-6A98-49FB-BE42-519493258C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0757C-EEC1-4CD7-AAC0-8F375BD830CF}">
  <ds:schemaRefs>
    <ds:schemaRef ds:uri="9d11f4d4-235f-4a73-be48-5c9c481345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978</Words>
  <Application>Microsoft Office PowerPoint</Application>
  <PresentationFormat>Laajakuva</PresentationFormat>
  <Paragraphs>204</Paragraphs>
  <Slides>30</Slides>
  <Notes>13</Notes>
  <HiddenSlides>0</HiddenSlides>
  <MMClips>0</MMClips>
  <ScaleCrop>false</ScaleCrop>
  <HeadingPairs>
    <vt:vector size="8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Daytona</vt:lpstr>
      <vt:lpstr>Georgia</vt:lpstr>
      <vt:lpstr>Office-teema</vt:lpstr>
      <vt:lpstr>1_MML-teema</vt:lpstr>
      <vt:lpstr>MML-teema</vt:lpstr>
      <vt:lpstr>Worksheet</vt:lpstr>
      <vt:lpstr>Tilusjärjestelyn mahdollisuudet</vt:lpstr>
      <vt:lpstr>tilusjärjestely</vt:lpstr>
      <vt:lpstr>Elävä maaseutu ja kannattava maatalous – kaikkien etu</vt:lpstr>
      <vt:lpstr>Miksi mukana tilusjärjestelyssä?</vt:lpstr>
      <vt:lpstr>Tilusjärjestelyn eteneminen</vt:lpstr>
      <vt:lpstr>Tilusjärjestelyselvitys</vt:lpstr>
      <vt:lpstr>Tilusjärjestely</vt:lpstr>
      <vt:lpstr>rahoitus</vt:lpstr>
      <vt:lpstr>Tilusjärjestelyn rahoitus</vt:lpstr>
      <vt:lpstr>nykytilanne</vt:lpstr>
      <vt:lpstr>Alueen yleistilanne (5*5km ruudut)</vt:lpstr>
      <vt:lpstr>PowerPoint-esitys</vt:lpstr>
      <vt:lpstr>Vieremä pohjoispuoli</vt:lpstr>
      <vt:lpstr>Vieremä eteläpuoli</vt:lpstr>
      <vt:lpstr> Maatalousliikenne Vieremällä</vt:lpstr>
      <vt:lpstr>Tilastoja Vieremältä</vt:lpstr>
      <vt:lpstr>Esimerkkejä muutoksista</vt:lpstr>
      <vt:lpstr>Tilusjärjestely toimii  pelloilla</vt:lpstr>
      <vt:lpstr>Sievin tilusjärjestelyt</vt:lpstr>
      <vt:lpstr>Oulainen, Piipsjärvi tuloksia</vt:lpstr>
      <vt:lpstr>Pylväs-Jylhän tilusjärjestely, Ylivieska</vt:lpstr>
      <vt:lpstr>PowerPoint-esitys</vt:lpstr>
      <vt:lpstr>Elinvoimaa maaseudulle</vt:lpstr>
      <vt:lpstr>Maanomistaja</vt:lpstr>
      <vt:lpstr>Lisätietoja: Matti Kekarainen, Maanmittauslaitos matti.kekarainen@maanmittauslaitos.fi p. 040 5448163 Visa Korhonen, Maanmittauslaitos visa.korhonen@maanmittauslaitos.fi  p. 0400 694 373 </vt:lpstr>
      <vt:lpstr>Vuokrausaste 2.5 km  ruuduissa</vt:lpstr>
      <vt:lpstr>Vuokrausaste 3 m  suurlohkoissa</vt:lpstr>
      <vt:lpstr>Vieremä pohjoispuoli </vt:lpstr>
      <vt:lpstr>Vieremä eteläpuoli 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Tilusjärjestelyn mahdollisuudet</dc:title>
  <dc:creator>Kekarainen Matti</dc:creator>
  <cp:lastModifiedBy>Heikkinen Anne-Mari</cp:lastModifiedBy>
  <cp:revision>2</cp:revision>
  <dcterms:created xsi:type="dcterms:W3CDTF">2022-11-28T12:39:12Z</dcterms:created>
  <dcterms:modified xsi:type="dcterms:W3CDTF">2023-03-15T13:46:45Z</dcterms:modified>
</cp:coreProperties>
</file>